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80" r:id="rId3"/>
    <p:sldId id="281" r:id="rId4"/>
    <p:sldId id="301" r:id="rId5"/>
    <p:sldId id="302" r:id="rId6"/>
    <p:sldId id="303" r:id="rId7"/>
    <p:sldId id="282" r:id="rId8"/>
    <p:sldId id="285" r:id="rId9"/>
    <p:sldId id="307" r:id="rId10"/>
    <p:sldId id="306" r:id="rId11"/>
    <p:sldId id="299" r:id="rId12"/>
    <p:sldId id="286" r:id="rId13"/>
    <p:sldId id="304" r:id="rId14"/>
    <p:sldId id="287" r:id="rId15"/>
    <p:sldId id="288" r:id="rId16"/>
    <p:sldId id="298" r:id="rId17"/>
    <p:sldId id="300" r:id="rId18"/>
    <p:sldId id="289" r:id="rId19"/>
    <p:sldId id="293" r:id="rId20"/>
    <p:sldId id="297" r:id="rId21"/>
    <p:sldId id="294" r:id="rId22"/>
    <p:sldId id="296" r:id="rId23"/>
    <p:sldId id="295" r:id="rId24"/>
    <p:sldId id="290" r:id="rId25"/>
    <p:sldId id="291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6"/>
    <p:restoredTop sz="94663"/>
  </p:normalViewPr>
  <p:slideViewPr>
    <p:cSldViewPr snapToGrid="0" snapToObjects="1">
      <p:cViewPr varScale="1">
        <p:scale>
          <a:sx n="165" d="100"/>
          <a:sy n="165" d="100"/>
        </p:scale>
        <p:origin x="2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4F82-6877-F048-91D5-8C638132F74B}" type="datetimeFigureOut">
              <a:rPr kumimoji="1" lang="zh-TW" altLang="en-US" smtClean="0"/>
              <a:t>2019/7/1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3096-0C3E-834E-9B27-F38F205706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1230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4F82-6877-F048-91D5-8C638132F74B}" type="datetimeFigureOut">
              <a:rPr kumimoji="1" lang="zh-TW" altLang="en-US" smtClean="0"/>
              <a:t>2019/7/1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3096-0C3E-834E-9B27-F38F205706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4550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4F82-6877-F048-91D5-8C638132F74B}" type="datetimeFigureOut">
              <a:rPr kumimoji="1" lang="zh-TW" altLang="en-US" smtClean="0"/>
              <a:t>2019/7/1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3096-0C3E-834E-9B27-F38F205706D5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13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9889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4F82-6877-F048-91D5-8C638132F74B}" type="datetimeFigureOut">
              <a:rPr kumimoji="1" lang="zh-TW" altLang="en-US" smtClean="0"/>
              <a:t>2019/7/1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3096-0C3E-834E-9B27-F38F205706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7834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4F82-6877-F048-91D5-8C638132F74B}" type="datetimeFigureOut">
              <a:rPr kumimoji="1" lang="zh-TW" altLang="en-US" smtClean="0"/>
              <a:t>2019/7/1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3096-0C3E-834E-9B27-F38F205706D5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01878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4F82-6877-F048-91D5-8C638132F74B}" type="datetimeFigureOut">
              <a:rPr kumimoji="1" lang="zh-TW" altLang="en-US" smtClean="0"/>
              <a:t>2019/7/1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3096-0C3E-834E-9B27-F38F205706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5082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4F82-6877-F048-91D5-8C638132F74B}" type="datetimeFigureOut">
              <a:rPr kumimoji="1" lang="zh-TW" altLang="en-US" smtClean="0"/>
              <a:t>2019/7/1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3096-0C3E-834E-9B27-F38F205706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9004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4F82-6877-F048-91D5-8C638132F74B}" type="datetimeFigureOut">
              <a:rPr kumimoji="1" lang="zh-TW" altLang="en-US" smtClean="0"/>
              <a:t>2019/7/1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3096-0C3E-834E-9B27-F38F205706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325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4F82-6877-F048-91D5-8C638132F74B}" type="datetimeFigureOut">
              <a:rPr kumimoji="1" lang="zh-TW" altLang="en-US" smtClean="0"/>
              <a:t>2019/7/1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3096-0C3E-834E-9B27-F38F205706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653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4F82-6877-F048-91D5-8C638132F74B}" type="datetimeFigureOut">
              <a:rPr kumimoji="1" lang="zh-TW" altLang="en-US" smtClean="0"/>
              <a:t>2019/7/1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3096-0C3E-834E-9B27-F38F205706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28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4F82-6877-F048-91D5-8C638132F74B}" type="datetimeFigureOut">
              <a:rPr kumimoji="1" lang="zh-TW" altLang="en-US" smtClean="0"/>
              <a:t>2019/7/1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3096-0C3E-834E-9B27-F38F205706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822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4F82-6877-F048-91D5-8C638132F74B}" type="datetimeFigureOut">
              <a:rPr kumimoji="1" lang="zh-TW" altLang="en-US" smtClean="0"/>
              <a:t>2019/7/1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3096-0C3E-834E-9B27-F38F205706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4585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4F82-6877-F048-91D5-8C638132F74B}" type="datetimeFigureOut">
              <a:rPr kumimoji="1" lang="zh-TW" altLang="en-US" smtClean="0"/>
              <a:t>2019/7/1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3096-0C3E-834E-9B27-F38F205706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0659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4F82-6877-F048-91D5-8C638132F74B}" type="datetimeFigureOut">
              <a:rPr kumimoji="1" lang="zh-TW" altLang="en-US" smtClean="0"/>
              <a:t>2019/7/1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3096-0C3E-834E-9B27-F38F205706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1889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4F82-6877-F048-91D5-8C638132F74B}" type="datetimeFigureOut">
              <a:rPr kumimoji="1" lang="zh-TW" altLang="en-US" smtClean="0"/>
              <a:t>2019/7/1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3096-0C3E-834E-9B27-F38F205706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8530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4F82-6877-F048-91D5-8C638132F74B}" type="datetimeFigureOut">
              <a:rPr kumimoji="1" lang="zh-TW" altLang="en-US" smtClean="0"/>
              <a:t>2019/7/1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3096-0C3E-834E-9B27-F38F205706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2287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B4F82-6877-F048-91D5-8C638132F74B}" type="datetimeFigureOut">
              <a:rPr kumimoji="1" lang="zh-TW" altLang="en-US" smtClean="0"/>
              <a:t>2019/7/1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C1423096-0C3E-834E-9B27-F38F205706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73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.com/problems/find-the-differenc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.com/problems/lemonade-chang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.com/problems/n-repeated-element-in-size-2n-array/submission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.com/problems/distribute-candie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s://e-tutor.itsa.org.tw/e-Tutor/mod/programming/view.php?a=1593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-tutor.itsa.org.tw/e-Tutor/mod/programming/view.php?a=15922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-tutor.itsa.org.tw/e-Tutor/mod/programming/view.php?a=15902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e-tutor.itsa.org.tw/e-Tutor/mod/programming/view.php?a=15939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leetcode.com/problems/keyboard-row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287C7-81AB-4046-9198-7B91956F2E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Python Basics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180E860-C411-BD42-AD01-6262687AC6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800" dirty="0">
                <a:solidFill>
                  <a:schemeClr val="tx1"/>
                </a:solidFill>
              </a:rPr>
              <a:t>July 7</a:t>
            </a:r>
            <a:r>
              <a:rPr kumimoji="1" lang="en-US" altLang="zh-TW" sz="1800" baseline="30000" dirty="0">
                <a:solidFill>
                  <a:schemeClr val="tx1"/>
                </a:solidFill>
              </a:rPr>
              <a:t>th</a:t>
            </a:r>
            <a:r>
              <a:rPr kumimoji="1" lang="en-US" altLang="zh-TW" sz="1800" dirty="0">
                <a:solidFill>
                  <a:schemeClr val="tx1"/>
                </a:solidFill>
              </a:rPr>
              <a:t>, 2019</a:t>
            </a:r>
            <a:endParaRPr kumimoji="1"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125699A7-68B5-9443-91F2-FD87516B5C7F}"/>
              </a:ext>
            </a:extLst>
          </p:cNvPr>
          <p:cNvSpPr txBox="1">
            <a:spLocks/>
          </p:cNvSpPr>
          <p:nvPr/>
        </p:nvSpPr>
        <p:spPr>
          <a:xfrm>
            <a:off x="315361" y="3655488"/>
            <a:ext cx="6447501" cy="1234727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TW" altLang="en-US" sz="1350" dirty="0"/>
              <a:t>本週進度</a:t>
            </a:r>
            <a:r>
              <a:rPr kumimoji="1" lang="en-US" altLang="zh-TW" sz="1350" dirty="0"/>
              <a:t>:</a:t>
            </a:r>
          </a:p>
          <a:p>
            <a:pPr algn="l"/>
            <a:r>
              <a:rPr lang="en-US" altLang="zh-TW" sz="1350" dirty="0"/>
              <a:t>從零開始學Python (Chapter 6)</a:t>
            </a:r>
          </a:p>
          <a:p>
            <a:pPr algn="l"/>
            <a:r>
              <a:rPr lang="en-US" altLang="zh-TW" sz="1350" dirty="0"/>
              <a:t>Python 3.x程式語言特訓教材 (Chapter 7)</a:t>
            </a:r>
            <a:endParaRPr kumimoji="1" lang="en-US" altLang="zh-TW" sz="1350" dirty="0"/>
          </a:p>
        </p:txBody>
      </p:sp>
    </p:spTree>
    <p:extLst>
      <p:ext uri="{BB962C8B-B14F-4D97-AF65-F5344CB8AC3E}">
        <p14:creationId xmlns:p14="http://schemas.microsoft.com/office/powerpoint/2010/main" val="2312072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A869CF-2082-9446-AFC4-5B397E02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 err="1"/>
              <a:t>LeetCode</a:t>
            </a:r>
            <a:r>
              <a:rPr kumimoji="1" lang="en-US" altLang="zh-TW" sz="2400" dirty="0"/>
              <a:t> </a:t>
            </a:r>
            <a:r>
              <a:rPr lang="en" altLang="zh-TW" sz="2400" dirty="0"/>
              <a:t>389. Find the Difference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10D16D-FF7B-C94C-B16C-63D1EFADD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116460"/>
            <a:ext cx="6447501" cy="3569840"/>
          </a:xfrm>
        </p:spPr>
        <p:txBody>
          <a:bodyPr>
            <a:normAutofit/>
          </a:bodyPr>
          <a:lstStyle/>
          <a:p>
            <a:r>
              <a:rPr lang="en" altLang="zh-TW" dirty="0">
                <a:hlinkClick r:id="rId2"/>
              </a:rPr>
              <a:t>https://leetcode.com/problems/find-the-difference/</a:t>
            </a:r>
            <a:endParaRPr lang="en" altLang="zh-TW" dirty="0"/>
          </a:p>
          <a:p>
            <a:r>
              <a:rPr lang="en" altLang="zh-TW" dirty="0"/>
              <a:t>Given two strings </a:t>
            </a:r>
            <a:r>
              <a:rPr lang="en" altLang="zh-TW" b="1" i="1" dirty="0"/>
              <a:t>s</a:t>
            </a:r>
            <a:r>
              <a:rPr lang="en" altLang="zh-TW" dirty="0"/>
              <a:t> and </a:t>
            </a:r>
            <a:r>
              <a:rPr lang="en" altLang="zh-TW" b="1" i="1" dirty="0"/>
              <a:t>t</a:t>
            </a:r>
            <a:r>
              <a:rPr lang="en" altLang="zh-TW" dirty="0"/>
              <a:t> which consist of only lowercase letters.</a:t>
            </a:r>
          </a:p>
          <a:p>
            <a:r>
              <a:rPr lang="en" altLang="zh-TW" dirty="0"/>
              <a:t>String </a:t>
            </a:r>
            <a:r>
              <a:rPr lang="en" altLang="zh-TW" b="1" i="1" dirty="0"/>
              <a:t>t</a:t>
            </a:r>
            <a:r>
              <a:rPr lang="en" altLang="zh-TW" dirty="0"/>
              <a:t> is generated by random shuffling string </a:t>
            </a:r>
            <a:r>
              <a:rPr lang="en" altLang="zh-TW" b="1" i="1" dirty="0"/>
              <a:t>s</a:t>
            </a:r>
            <a:r>
              <a:rPr lang="en" altLang="zh-TW" dirty="0"/>
              <a:t> and then add one more letter at a random position.</a:t>
            </a:r>
          </a:p>
          <a:p>
            <a:r>
              <a:rPr lang="en" altLang="zh-TW" dirty="0"/>
              <a:t>Find the letter that was added in </a:t>
            </a:r>
            <a:r>
              <a:rPr lang="en" altLang="zh-TW" b="1" i="1" dirty="0"/>
              <a:t>t</a:t>
            </a:r>
            <a:r>
              <a:rPr lang="en" altLang="zh-TW" dirty="0"/>
              <a:t>.</a:t>
            </a:r>
            <a:endParaRPr lang="en" altLang="zh-TW" b="1" dirty="0"/>
          </a:p>
          <a:p>
            <a:r>
              <a:rPr lang="en" altLang="zh-TW" b="1" dirty="0"/>
              <a:t>Example:</a:t>
            </a:r>
            <a:endParaRPr lang="en" altLang="zh-TW" dirty="0"/>
          </a:p>
          <a:p>
            <a:r>
              <a:rPr lang="en" altLang="zh-TW" dirty="0"/>
              <a:t>Input:</a:t>
            </a:r>
          </a:p>
          <a:p>
            <a:pPr lvl="1"/>
            <a:r>
              <a:rPr lang="en" altLang="zh-TW" dirty="0"/>
              <a:t>s = "</a:t>
            </a:r>
            <a:r>
              <a:rPr lang="en" altLang="zh-TW" dirty="0" err="1"/>
              <a:t>abcd</a:t>
            </a:r>
            <a:r>
              <a:rPr lang="en" altLang="zh-TW" dirty="0"/>
              <a:t>" </a:t>
            </a:r>
          </a:p>
          <a:p>
            <a:pPr lvl="1"/>
            <a:r>
              <a:rPr lang="en" altLang="zh-TW" dirty="0"/>
              <a:t>t = "</a:t>
            </a:r>
            <a:r>
              <a:rPr lang="en" altLang="zh-TW" dirty="0" err="1"/>
              <a:t>abcde</a:t>
            </a:r>
            <a:r>
              <a:rPr lang="en" altLang="zh-TW" dirty="0"/>
              <a:t>" </a:t>
            </a:r>
          </a:p>
          <a:p>
            <a:r>
              <a:rPr lang="en" altLang="zh-TW" dirty="0"/>
              <a:t>Output: e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1A9D18D-DAC0-5E48-8713-5B1F4863E929}"/>
              </a:ext>
            </a:extLst>
          </p:cNvPr>
          <p:cNvSpPr txBox="1"/>
          <p:nvPr/>
        </p:nvSpPr>
        <p:spPr>
          <a:xfrm>
            <a:off x="3909016" y="2320142"/>
            <a:ext cx="4726983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zh-TW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</a:t>
            </a:r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{}</a:t>
            </a:r>
          </a:p>
          <a:p>
            <a:endParaRPr kumimoji="1" lang="en" altLang="zh-TW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c in s: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c in </a:t>
            </a:r>
            <a:r>
              <a:rPr kumimoji="1" lang="en" altLang="zh-TW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dic.keys</a:t>
            </a:r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():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kumimoji="1" lang="en" altLang="zh-TW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</a:t>
            </a:r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[c] += 1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else: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kumimoji="1" lang="en" altLang="zh-TW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</a:t>
            </a:r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[c] = 1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c in t: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(c not in </a:t>
            </a:r>
            <a:r>
              <a:rPr kumimoji="1" lang="en" altLang="zh-TW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dic.keys</a:t>
            </a:r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 </a:t>
            </a:r>
            <a:r>
              <a:rPr kumimoji="1" lang="en" altLang="zh-TW" sz="1200" b="1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</a:t>
            </a:r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kumimoji="1" lang="en" altLang="zh-TW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</a:t>
            </a:r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[c] == 0):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c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else: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kumimoji="1" lang="en" altLang="zh-TW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</a:t>
            </a:r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[c] -= 1</a:t>
            </a:r>
            <a:endParaRPr kumimoji="1" lang="zh-TW" altLang="en-US" sz="12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86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4F5DA1-3DC8-1F47-8225-F8C926A7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23986"/>
            <a:ext cx="6447501" cy="990600"/>
          </a:xfrm>
        </p:spPr>
        <p:txBody>
          <a:bodyPr>
            <a:normAutofit/>
          </a:bodyPr>
          <a:lstStyle/>
          <a:p>
            <a:r>
              <a:rPr kumimoji="1" lang="en-US" altLang="zh-TW" sz="2400" dirty="0" err="1"/>
              <a:t>LeetCode</a:t>
            </a:r>
            <a:r>
              <a:rPr kumimoji="1" lang="en-US" altLang="zh-TW" sz="2400" dirty="0"/>
              <a:t> </a:t>
            </a:r>
            <a:r>
              <a:rPr lang="en" altLang="zh-TW" sz="2400" dirty="0"/>
              <a:t>860. Lemonade Change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C5BC7E-DC5F-E841-AADD-FE296A208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995" y="949418"/>
            <a:ext cx="3428568" cy="3244663"/>
          </a:xfrm>
        </p:spPr>
        <p:txBody>
          <a:bodyPr>
            <a:noAutofit/>
          </a:bodyPr>
          <a:lstStyle/>
          <a:p>
            <a:r>
              <a:rPr lang="en" altLang="zh-TW" sz="1600" dirty="0">
                <a:hlinkClick r:id="rId2"/>
              </a:rPr>
              <a:t>https://leetcode.com/problems/lemonade-change/</a:t>
            </a:r>
            <a:endParaRPr lang="en" altLang="zh-TW" sz="1600" dirty="0"/>
          </a:p>
          <a:p>
            <a:r>
              <a:rPr lang="en" altLang="zh-TW" sz="1600" b="1" dirty="0"/>
              <a:t>Example 1:</a:t>
            </a:r>
            <a:endParaRPr lang="en" altLang="zh-TW" sz="1600" dirty="0"/>
          </a:p>
          <a:p>
            <a:pPr lvl="1"/>
            <a:r>
              <a:rPr lang="en" altLang="zh-TW" sz="1600" b="1" dirty="0"/>
              <a:t>Input: </a:t>
            </a:r>
            <a:r>
              <a:rPr lang="en" altLang="zh-TW" sz="1600" dirty="0"/>
              <a:t>[5,5,5,10,20] </a:t>
            </a:r>
          </a:p>
          <a:p>
            <a:pPr lvl="1"/>
            <a:r>
              <a:rPr lang="en" altLang="zh-TW" sz="1600" b="1" dirty="0"/>
              <a:t>Output: </a:t>
            </a:r>
            <a:r>
              <a:rPr lang="en" altLang="zh-TW" sz="1600" dirty="0"/>
              <a:t>true </a:t>
            </a:r>
          </a:p>
          <a:p>
            <a:r>
              <a:rPr lang="en" altLang="zh-TW" sz="1600" b="1" dirty="0"/>
              <a:t>Example 2:</a:t>
            </a:r>
            <a:endParaRPr lang="en" altLang="zh-TW" sz="1600" dirty="0"/>
          </a:p>
          <a:p>
            <a:pPr lvl="1"/>
            <a:r>
              <a:rPr lang="en" altLang="zh-TW" sz="1600" b="1" dirty="0"/>
              <a:t>Input: </a:t>
            </a:r>
            <a:r>
              <a:rPr lang="en" altLang="zh-TW" sz="1600" dirty="0"/>
              <a:t>[5,5,10] </a:t>
            </a:r>
          </a:p>
          <a:p>
            <a:pPr lvl="1"/>
            <a:r>
              <a:rPr lang="en" altLang="zh-TW" sz="1600" b="1" dirty="0"/>
              <a:t>Output: </a:t>
            </a:r>
            <a:r>
              <a:rPr lang="en" altLang="zh-TW" sz="1600" dirty="0"/>
              <a:t>true </a:t>
            </a:r>
          </a:p>
          <a:p>
            <a:r>
              <a:rPr lang="en" altLang="zh-TW" sz="1600" b="1" dirty="0"/>
              <a:t>Example 3:</a:t>
            </a:r>
            <a:endParaRPr lang="en" altLang="zh-TW" sz="1600" dirty="0"/>
          </a:p>
          <a:p>
            <a:pPr lvl="1"/>
            <a:r>
              <a:rPr lang="en" altLang="zh-TW" sz="1600" b="1" dirty="0"/>
              <a:t>Input: </a:t>
            </a:r>
            <a:r>
              <a:rPr lang="en" altLang="zh-TW" sz="1600" dirty="0"/>
              <a:t>[10,10] </a:t>
            </a:r>
          </a:p>
          <a:p>
            <a:pPr lvl="1"/>
            <a:r>
              <a:rPr lang="en" altLang="zh-TW" sz="1600" b="1" dirty="0"/>
              <a:t>Output: </a:t>
            </a:r>
            <a:r>
              <a:rPr lang="en" altLang="zh-TW" sz="1600" dirty="0"/>
              <a:t>false</a:t>
            </a:r>
            <a:endParaRPr kumimoji="1" lang="zh-TW" altLang="en-US" sz="16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2D54353-8F71-9345-9988-3AC39769DC66}"/>
              </a:ext>
            </a:extLst>
          </p:cNvPr>
          <p:cNvSpPr txBox="1"/>
          <p:nvPr/>
        </p:nvSpPr>
        <p:spPr>
          <a:xfrm>
            <a:off x="4719234" y="647682"/>
            <a:ext cx="4252203" cy="440120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zh-TW" sz="10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Solution(object):</a:t>
            </a:r>
          </a:p>
          <a:p>
            <a:r>
              <a:rPr kumimoji="1" lang="en" altLang="zh-TW" sz="10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def </a:t>
            </a:r>
            <a:r>
              <a:rPr kumimoji="1" lang="en" altLang="zh-TW" sz="1000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lemonadeChange</a:t>
            </a:r>
            <a:r>
              <a:rPr kumimoji="1" lang="en" altLang="zh-TW" sz="10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(self, bills):</a:t>
            </a:r>
          </a:p>
          <a:p>
            <a:r>
              <a:rPr kumimoji="1" lang="en" altLang="zh-TW" sz="10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"""</a:t>
            </a:r>
          </a:p>
          <a:p>
            <a:r>
              <a:rPr kumimoji="1" lang="en" altLang="zh-TW" sz="10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:type bills: List[int]</a:t>
            </a:r>
          </a:p>
          <a:p>
            <a:r>
              <a:rPr kumimoji="1" lang="en" altLang="zh-TW" sz="10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:</a:t>
            </a:r>
            <a:r>
              <a:rPr kumimoji="1" lang="en" altLang="zh-TW" sz="1000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rtype</a:t>
            </a:r>
            <a:r>
              <a:rPr kumimoji="1" lang="en" altLang="zh-TW" sz="10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bool</a:t>
            </a:r>
          </a:p>
          <a:p>
            <a:r>
              <a:rPr kumimoji="1" lang="en" altLang="zh-TW" sz="10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"""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money = {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5: 0,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10: 0}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for b in bills: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if b == 5: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money[5] += 1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kumimoji="1" lang="en" altLang="zh-TW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elif</a:t>
            </a:r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 == 10: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if money[5] &gt; 0: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money[5] -= 1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money[10] += 1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else: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return False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kumimoji="1" lang="en" altLang="zh-TW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elif</a:t>
            </a:r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 == 20: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if money[10] &gt; 0 and money[5] &gt; 0: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money[10] -= 1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money[5] -= 1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kumimoji="1" lang="en" altLang="zh-TW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elif</a:t>
            </a:r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money[5] &gt;= 3: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money[5] -= 3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else: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return False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True</a:t>
            </a:r>
            <a:endParaRPr kumimoji="1" lang="zh-TW" altLang="en-US" sz="10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390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D086FF-FC82-154C-BB8A-4FC374749A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l" defTabSz="457200"/>
            <a:r>
              <a:rPr kumimoji="1" lang="en-US" altLang="zh-TW" sz="4000" dirty="0">
                <a:solidFill>
                  <a:schemeClr val="tx1"/>
                </a:solidFill>
              </a:rPr>
              <a:t>Set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E8099E3C-0551-2649-98C9-C6116FF9C6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TW" sz="1400" dirty="0"/>
              <a:t>Mutable</a:t>
            </a:r>
          </a:p>
          <a:p>
            <a:pPr algn="l"/>
            <a:r>
              <a:rPr kumimoji="1" lang="en-US" altLang="zh-TW" sz="1400" dirty="0"/>
              <a:t>Not ordered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59893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13A3E2-77B6-3B40-85D3-509D9B49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只保留不重複的元素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C546E40-FD01-064E-91BE-8DF76EE0D238}"/>
              </a:ext>
            </a:extLst>
          </p:cNvPr>
          <p:cNvSpPr txBox="1"/>
          <p:nvPr/>
        </p:nvSpPr>
        <p:spPr>
          <a:xfrm>
            <a:off x="508001" y="1786920"/>
            <a:ext cx="5245347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nums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input("</a:t>
            </a:r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請輸入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個不同的數字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")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</a:t>
            </a:r>
            <a:r>
              <a:rPr kumimoji="1" lang="en" altLang="zh-TW" sz="16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len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nums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!= 4 </a:t>
            </a:r>
            <a:r>
              <a:rPr kumimoji="1" lang="en" altLang="zh-TW" sz="1600" b="1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" altLang="zh-TW" sz="16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len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" altLang="zh-TW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nums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 != 4: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print("</a:t>
            </a:r>
            <a:r>
              <a: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rPr>
              <a:t>輸入錯誤</a:t>
            </a:r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")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else:   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print("OK")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683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15470-CCBB-5E46-946F-F5F9D40F0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set()</a:t>
            </a:r>
            <a:br>
              <a:rPr kumimoji="1" lang="en-US" altLang="zh-TW" dirty="0"/>
            </a:br>
            <a:r>
              <a:rPr kumimoji="1" lang="en-US" altLang="zh-TW" dirty="0" err="1"/>
              <a:t>Set.add</a:t>
            </a:r>
            <a:r>
              <a:rPr kumimoji="1" lang="en-US" altLang="zh-TW" dirty="0"/>
              <a:t>()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C867B59-EEA0-8C42-B711-5767EDB19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02" y="1611996"/>
            <a:ext cx="3479800" cy="25019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92789A2-ABD1-124F-AABD-F9E0A3A3199C}"/>
              </a:ext>
            </a:extLst>
          </p:cNvPr>
          <p:cNvSpPr txBox="1"/>
          <p:nvPr/>
        </p:nvSpPr>
        <p:spPr>
          <a:xfrm>
            <a:off x="4856480" y="2082571"/>
            <a:ext cx="18549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﻿</a:t>
            </a:r>
            <a:r>
              <a:rPr kumimoji="1" lang="en-US" altLang="zh-TW" dirty="0"/>
              <a:t>{1, 2, 3, 4, 5}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{1, 2, 3, 4, 5}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{1, 2, 3, 4, 5, 6}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3348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4C17B5-FA74-2A42-96C1-FEDA0F91E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Set operations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6A8258-B251-3C49-B97E-E79448047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148080"/>
            <a:ext cx="4724400" cy="33147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EB0182E-16DD-C041-8C36-F9E1761FB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50" y="38345"/>
            <a:ext cx="1800000" cy="110973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8F6A0DB-6CA7-4447-BDB3-880F50F5D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350" y="1172950"/>
            <a:ext cx="1800000" cy="12174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15716F2-339A-D443-A7EA-AD6167D94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350" y="2390426"/>
            <a:ext cx="1800000" cy="13108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E953BF5-9B4B-F146-9C9A-802D84563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7350" y="3794155"/>
            <a:ext cx="1728000" cy="125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00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6D3752-DC25-7845-80FA-62A028A9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7200"/>
            <a:ext cx="7512372" cy="990600"/>
          </a:xfrm>
        </p:spPr>
        <p:txBody>
          <a:bodyPr>
            <a:normAutofit/>
          </a:bodyPr>
          <a:lstStyle/>
          <a:p>
            <a:r>
              <a:rPr kumimoji="1" lang="en-US" altLang="zh-TW" sz="2400" dirty="0" err="1"/>
              <a:t>LeetCode</a:t>
            </a:r>
            <a:r>
              <a:rPr kumimoji="1" lang="en-US" altLang="zh-TW" sz="2400" dirty="0"/>
              <a:t> ﻿961. N-Repeated Element in Size 2N Array</a:t>
            </a:r>
            <a:endParaRPr kumimoji="1"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249204-F33B-0443-A209-410455EC7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709" y="1363851"/>
            <a:ext cx="6575794" cy="3626603"/>
          </a:xfrm>
        </p:spPr>
        <p:txBody>
          <a:bodyPr>
            <a:normAutofit/>
          </a:bodyPr>
          <a:lstStyle/>
          <a:p>
            <a:r>
              <a:rPr lang="en" altLang="zh-TW" dirty="0">
                <a:hlinkClick r:id="rId2"/>
              </a:rPr>
              <a:t>https://leetcode.com/problems/n-repeated-element-in-size-2n-array/submissions/</a:t>
            </a:r>
            <a:endParaRPr lang="en" altLang="zh-TW" dirty="0"/>
          </a:p>
          <a:p>
            <a:r>
              <a:rPr lang="en" altLang="zh-TW" dirty="0"/>
              <a:t>In a array A of size 2N, there are N+1 unique elements, and exactly one of these elements is repeated N times.</a:t>
            </a:r>
          </a:p>
          <a:p>
            <a:r>
              <a:rPr lang="en" altLang="zh-TW" dirty="0"/>
              <a:t>Return the element repeated N times.</a:t>
            </a:r>
          </a:p>
          <a:p>
            <a:r>
              <a:rPr lang="en" altLang="zh-TW" b="1" dirty="0"/>
              <a:t>Example 1:</a:t>
            </a:r>
            <a:endParaRPr lang="en" altLang="zh-TW" dirty="0"/>
          </a:p>
          <a:p>
            <a:pPr lvl="1"/>
            <a:r>
              <a:rPr lang="en" altLang="zh-TW" b="1" dirty="0"/>
              <a:t>Input: </a:t>
            </a:r>
            <a:r>
              <a:rPr lang="en" altLang="zh-TW" dirty="0"/>
              <a:t>[1,2,3,3] </a:t>
            </a:r>
            <a:r>
              <a:rPr lang="en" altLang="zh-TW" b="1" dirty="0"/>
              <a:t>Output: </a:t>
            </a:r>
            <a:r>
              <a:rPr lang="en" altLang="zh-TW" dirty="0"/>
              <a:t>3 </a:t>
            </a:r>
          </a:p>
          <a:p>
            <a:r>
              <a:rPr lang="en" altLang="zh-TW" b="1" dirty="0"/>
              <a:t>Example 2:</a:t>
            </a:r>
            <a:endParaRPr lang="en" altLang="zh-TW" dirty="0"/>
          </a:p>
          <a:p>
            <a:pPr lvl="1"/>
            <a:r>
              <a:rPr lang="en" altLang="zh-TW" b="1" dirty="0"/>
              <a:t>Input: </a:t>
            </a:r>
            <a:r>
              <a:rPr lang="en" altLang="zh-TW" dirty="0"/>
              <a:t>[2,1,2,5,3,2] </a:t>
            </a:r>
            <a:r>
              <a:rPr lang="en" altLang="zh-TW" b="1" dirty="0"/>
              <a:t>Output: </a:t>
            </a:r>
            <a:r>
              <a:rPr lang="en" altLang="zh-TW" dirty="0"/>
              <a:t>2 </a:t>
            </a:r>
          </a:p>
          <a:p>
            <a:r>
              <a:rPr lang="en" altLang="zh-TW" b="1" dirty="0"/>
              <a:t>Example 3:</a:t>
            </a:r>
            <a:endParaRPr lang="en" altLang="zh-TW" dirty="0"/>
          </a:p>
          <a:p>
            <a:pPr lvl="1"/>
            <a:r>
              <a:rPr lang="en" altLang="zh-TW" b="1" dirty="0"/>
              <a:t>Input: </a:t>
            </a:r>
            <a:r>
              <a:rPr lang="en" altLang="zh-TW" dirty="0"/>
              <a:t>[5,1,5,2,5,3,5,4] </a:t>
            </a:r>
            <a:r>
              <a:rPr lang="en" altLang="zh-TW" b="1" dirty="0"/>
              <a:t>Output: </a:t>
            </a:r>
            <a:r>
              <a:rPr lang="en" altLang="zh-TW" dirty="0"/>
              <a:t>5</a:t>
            </a:r>
          </a:p>
          <a:p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A3F6980-D14C-8A4C-85FB-69E307BF155D}"/>
              </a:ext>
            </a:extLst>
          </p:cNvPr>
          <p:cNvSpPr txBox="1"/>
          <p:nvPr/>
        </p:nvSpPr>
        <p:spPr>
          <a:xfrm>
            <a:off x="4347276" y="2581762"/>
            <a:ext cx="2743200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 = </a:t>
            </a:r>
            <a:r>
              <a:rPr kumimoji="1" lang="en" altLang="zh-TW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set()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a in A: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if a in S:</a:t>
            </a:r>
          </a:p>
          <a:p>
            <a:pPr lvl="1"/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return a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else: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S.</a:t>
            </a:r>
            <a:r>
              <a:rPr kumimoji="1" lang="en" altLang="zh-TW" sz="16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(a)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877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8EECEE-EBCD-254C-AABD-117121CE5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LeetCode</a:t>
            </a:r>
            <a:r>
              <a:rPr kumimoji="1" lang="en-US" altLang="zh-TW" dirty="0"/>
              <a:t> </a:t>
            </a:r>
            <a:r>
              <a:rPr lang="en" altLang="zh-TW" dirty="0"/>
              <a:t>575. Distribute Candies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5889-CCA9-E846-AD94-200169F2C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077464"/>
            <a:ext cx="7279896" cy="3696346"/>
          </a:xfrm>
        </p:spPr>
        <p:txBody>
          <a:bodyPr>
            <a:normAutofit/>
          </a:bodyPr>
          <a:lstStyle/>
          <a:p>
            <a:r>
              <a:rPr lang="en" altLang="zh-TW" dirty="0">
                <a:hlinkClick r:id="rId2"/>
              </a:rPr>
              <a:t>https://leetcode.com/problems/distribute-candies/</a:t>
            </a:r>
            <a:endParaRPr lang="en" altLang="zh-TW" dirty="0"/>
          </a:p>
          <a:p>
            <a:r>
              <a:rPr lang="en" altLang="zh-TW" dirty="0"/>
              <a:t>Given an integer array with </a:t>
            </a:r>
            <a:r>
              <a:rPr lang="en" altLang="zh-TW" b="1" dirty="0"/>
              <a:t>even</a:t>
            </a:r>
            <a:r>
              <a:rPr lang="en" altLang="zh-TW" dirty="0"/>
              <a:t> length, where different numbers in this array represent different </a:t>
            </a:r>
            <a:r>
              <a:rPr lang="en" altLang="zh-TW" b="1" dirty="0"/>
              <a:t>kinds</a:t>
            </a:r>
            <a:r>
              <a:rPr lang="en" altLang="zh-TW" dirty="0"/>
              <a:t> of candies. Each number means one candy of the corresponding kind. You need to distribute these candies </a:t>
            </a:r>
            <a:r>
              <a:rPr lang="en" altLang="zh-TW" b="1" dirty="0"/>
              <a:t>equally</a:t>
            </a:r>
            <a:r>
              <a:rPr lang="en" altLang="zh-TW" dirty="0"/>
              <a:t> in number to brother and sister. Return the maximum number of </a:t>
            </a:r>
            <a:r>
              <a:rPr lang="en" altLang="zh-TW" b="1" dirty="0"/>
              <a:t>kinds</a:t>
            </a:r>
            <a:r>
              <a:rPr lang="en" altLang="zh-TW" dirty="0"/>
              <a:t> of candies the sister could gain.</a:t>
            </a:r>
          </a:p>
          <a:p>
            <a:r>
              <a:rPr lang="en" altLang="zh-TW" b="1" dirty="0"/>
              <a:t>Example 1:</a:t>
            </a:r>
            <a:endParaRPr lang="en" altLang="zh-TW" dirty="0"/>
          </a:p>
          <a:p>
            <a:pPr lvl="1"/>
            <a:r>
              <a:rPr lang="en" altLang="zh-TW" b="1" dirty="0"/>
              <a:t>Input:</a:t>
            </a:r>
            <a:r>
              <a:rPr lang="en" altLang="zh-TW" dirty="0"/>
              <a:t> candies = [1,1,2,2,3,3]</a:t>
            </a:r>
          </a:p>
          <a:p>
            <a:pPr lvl="1"/>
            <a:r>
              <a:rPr lang="en" altLang="zh-TW" b="1" dirty="0"/>
              <a:t>Output:</a:t>
            </a:r>
            <a:r>
              <a:rPr lang="en" altLang="zh-TW" dirty="0"/>
              <a:t> 3</a:t>
            </a:r>
          </a:p>
          <a:p>
            <a:pPr lvl="1"/>
            <a:r>
              <a:rPr lang="en" altLang="zh-TW" b="1" dirty="0"/>
              <a:t>Explanation:</a:t>
            </a:r>
            <a:r>
              <a:rPr lang="en" altLang="zh-TW" dirty="0"/>
              <a:t> There are three different kinds of candies (1, 2 and 3), and two candies for each kind. Optimal distribution: The sister has candies [1,2,3] and the brother has candies [1,2,3], too. The sister has three different kinds of candies.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3FE06F2-5B04-0B44-B9AF-FFB078B8A516}"/>
              </a:ext>
            </a:extLst>
          </p:cNvPr>
          <p:cNvSpPr txBox="1"/>
          <p:nvPr/>
        </p:nvSpPr>
        <p:spPr>
          <a:xfrm>
            <a:off x="1169190" y="4378523"/>
            <a:ext cx="512512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 min(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len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" altLang="zh-TW" sz="14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(candies)),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len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(candies)//2)</a:t>
            </a:r>
            <a:endParaRPr kumimoji="1" lang="zh-TW" altLang="en-US" sz="14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204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F46D49-94D9-4C4E-9B0D-CD5AA400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1A2B game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904CE8-38C1-2844-967D-AE53180FA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007" y="-6350"/>
            <a:ext cx="4824132" cy="51435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879DD24-9396-EA4D-85EE-B49A5CD80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6" y="1447800"/>
            <a:ext cx="3878584" cy="23950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9389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副標題 4">
            <a:extLst>
              <a:ext uri="{FF2B5EF4-FFF2-40B4-BE49-F238E27FC236}">
                <a16:creationId xmlns:a16="http://schemas.microsoft.com/office/drawing/2014/main" id="{D017A8C3-F0A4-9C4D-935B-482D380B8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3038124"/>
            <a:ext cx="5825202" cy="822675"/>
          </a:xfrm>
        </p:spPr>
        <p:txBody>
          <a:bodyPr>
            <a:normAutofit/>
          </a:bodyPr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35FDD3EF-E9FF-C241-BB73-48C2CC56A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TW" dirty="0"/>
              <a:t>ITSA </a:t>
            </a:r>
            <a:r>
              <a:rPr kumimoji="1" lang="zh-TW" altLang="en-US" dirty="0"/>
              <a:t>線上程式競賽基礎題</a:t>
            </a:r>
          </a:p>
        </p:txBody>
      </p:sp>
    </p:spTree>
    <p:extLst>
      <p:ext uri="{BB962C8B-B14F-4D97-AF65-F5344CB8AC3E}">
        <p14:creationId xmlns:p14="http://schemas.microsoft.com/office/powerpoint/2010/main" val="3055690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副標題 4">
            <a:extLst>
              <a:ext uri="{FF2B5EF4-FFF2-40B4-BE49-F238E27FC236}">
                <a16:creationId xmlns:a16="http://schemas.microsoft.com/office/drawing/2014/main" id="{EB5299F9-4BB1-5441-B61A-DE9CF543F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3038124"/>
            <a:ext cx="5825202" cy="82267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TW" sz="1400" dirty="0">
                <a:solidFill>
                  <a:schemeClr val="tx1"/>
                </a:solidFill>
              </a:rPr>
              <a:t>Mutable</a:t>
            </a:r>
          </a:p>
          <a:p>
            <a:pPr algn="l"/>
            <a:r>
              <a:rPr kumimoji="1" lang="en-US" altLang="zh-TW" sz="1400" dirty="0">
                <a:solidFill>
                  <a:schemeClr val="tx1"/>
                </a:solidFill>
              </a:rPr>
              <a:t>Not ordered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5B9B2A53-F920-D845-9002-35B37A80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TW" sz="4000" dirty="0">
                <a:solidFill>
                  <a:schemeClr val="tx1"/>
                </a:solidFill>
              </a:rPr>
              <a:t>Dictionary</a:t>
            </a:r>
            <a:endParaRPr kumimoji="1" lang="zh-TW" alt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455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DE657A-4D5F-8B47-B7F1-D73D828E2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ITSA Basic  </a:t>
            </a:r>
            <a:r>
              <a:rPr lang="zh-TW" altLang="en-US" b="1" dirty="0"/>
              <a:t>題目</a:t>
            </a:r>
            <a:r>
              <a:rPr lang="en-US" altLang="zh-TW" b="1" dirty="0"/>
              <a:t>29. </a:t>
            </a:r>
            <a:r>
              <a:rPr lang="zh-TW" altLang="en-US" b="1" dirty="0"/>
              <a:t>身分證驗證器</a:t>
            </a:r>
            <a:br>
              <a:rPr lang="zh-TW" altLang="en-US" b="1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A8249B-A5C5-984A-AEB7-B3C354ACA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976393"/>
            <a:ext cx="8017797" cy="3554629"/>
          </a:xfrm>
        </p:spPr>
        <p:txBody>
          <a:bodyPr>
            <a:normAutofit/>
          </a:bodyPr>
          <a:lstStyle/>
          <a:p>
            <a:r>
              <a:rPr lang="zh-TW" altLang="en-US" sz="1400" dirty="0"/>
              <a:t>設計一個程式可以檢查身分證字號的正確性 </a:t>
            </a:r>
            <a:r>
              <a:rPr lang="en-US" altLang="zh-TW" sz="1400" dirty="0"/>
              <a:t>( </a:t>
            </a:r>
            <a:r>
              <a:rPr lang="zh-TW" altLang="en-US" sz="1400" dirty="0"/>
              <a:t>應檢查性別欄及檢查碼是否正確 </a:t>
            </a:r>
            <a:r>
              <a:rPr lang="en-US" altLang="zh-TW" sz="1400" dirty="0"/>
              <a:t>) </a:t>
            </a:r>
            <a:r>
              <a:rPr lang="zh-TW" altLang="en-US" sz="1400" dirty="0"/>
              <a:t>。</a:t>
            </a:r>
          </a:p>
          <a:p>
            <a:r>
              <a:rPr lang="zh-TW" altLang="en-US" sz="1400" dirty="0"/>
              <a:t>身分證字號共有十個碼，且有一定的編碼規則，其檢查編碼的規則如下：</a:t>
            </a:r>
            <a:endParaRPr lang="en-US" altLang="zh-TW" sz="1400" dirty="0"/>
          </a:p>
          <a:p>
            <a:endParaRPr lang="en-US" altLang="zh-TW" sz="1400" dirty="0"/>
          </a:p>
          <a:p>
            <a:endParaRPr lang="en-US" altLang="zh-TW" sz="1400" dirty="0"/>
          </a:p>
          <a:p>
            <a:endParaRPr lang="en-US" altLang="zh-TW" sz="1400" dirty="0"/>
          </a:p>
          <a:p>
            <a:endParaRPr lang="en-US" altLang="zh-TW" sz="1400" dirty="0"/>
          </a:p>
          <a:p>
            <a:r>
              <a:rPr lang="zh-TW" altLang="en-US" dirty="0"/>
              <a:t>其中檢查碼的計算方法如下：</a:t>
            </a:r>
          </a:p>
          <a:p>
            <a:pPr lvl="1"/>
            <a:r>
              <a:rPr lang="en" altLang="zh-TW" dirty="0"/>
              <a:t>Step 1: </a:t>
            </a:r>
            <a:r>
              <a:rPr lang="zh-TW" altLang="en-US" dirty="0"/>
              <a:t>根據下表查出第一碼的英文字母對應到的兩位數代號。</a:t>
            </a:r>
          </a:p>
          <a:p>
            <a:pPr lvl="1"/>
            <a:r>
              <a:rPr lang="en" altLang="zh-TW" dirty="0"/>
              <a:t>Step 2: </a:t>
            </a:r>
            <a:r>
              <a:rPr lang="zh-TW" altLang="en-US" dirty="0"/>
              <a:t>令此代號之十位數為 </a:t>
            </a:r>
            <a:r>
              <a:rPr lang="en" altLang="zh-TW" dirty="0"/>
              <a:t>X1 </a:t>
            </a:r>
            <a:r>
              <a:rPr lang="zh-TW" altLang="en" dirty="0"/>
              <a:t>，</a:t>
            </a:r>
            <a:r>
              <a:rPr lang="zh-TW" altLang="en-US" dirty="0"/>
              <a:t>個位數為 </a:t>
            </a:r>
            <a:r>
              <a:rPr lang="en" altLang="zh-TW" dirty="0"/>
              <a:t>X2 </a:t>
            </a:r>
            <a:r>
              <a:rPr lang="zh-TW" altLang="en" dirty="0"/>
              <a:t>。</a:t>
            </a:r>
            <a:r>
              <a:rPr lang="zh-TW" altLang="en-US" dirty="0"/>
              <a:t>例如 </a:t>
            </a:r>
            <a:r>
              <a:rPr lang="en" altLang="zh-TW" dirty="0"/>
              <a:t>Y </a:t>
            </a:r>
            <a:r>
              <a:rPr lang="zh-TW" altLang="en-US" dirty="0"/>
              <a:t>的代號 </a:t>
            </a:r>
            <a:r>
              <a:rPr lang="en-US" altLang="zh-TW" dirty="0"/>
              <a:t>31 </a:t>
            </a:r>
            <a:r>
              <a:rPr lang="zh-TW" altLang="en-US" dirty="0"/>
              <a:t>，則 </a:t>
            </a:r>
            <a:r>
              <a:rPr lang="en" altLang="zh-TW" dirty="0"/>
              <a:t>X1=3 </a:t>
            </a:r>
            <a:r>
              <a:rPr lang="zh-TW" altLang="en" dirty="0"/>
              <a:t>； </a:t>
            </a:r>
            <a:r>
              <a:rPr lang="en" altLang="zh-TW" dirty="0"/>
              <a:t>X2=1 </a:t>
            </a:r>
            <a:r>
              <a:rPr lang="zh-TW" altLang="en" dirty="0"/>
              <a:t>。</a:t>
            </a:r>
          </a:p>
          <a:p>
            <a:pPr lvl="1"/>
            <a:r>
              <a:rPr lang="en" altLang="zh-TW" dirty="0"/>
              <a:t>Step 3: </a:t>
            </a:r>
            <a:r>
              <a:rPr lang="zh-TW" altLang="en-US" dirty="0"/>
              <a:t>運用下面的公式計算之。如果 </a:t>
            </a:r>
            <a:r>
              <a:rPr lang="en" altLang="zh-TW" dirty="0"/>
              <a:t>P </a:t>
            </a:r>
            <a:r>
              <a:rPr lang="zh-TW" altLang="en-US" dirty="0"/>
              <a:t>可以被 </a:t>
            </a:r>
            <a:r>
              <a:rPr lang="en-US" altLang="zh-TW" dirty="0"/>
              <a:t>10 </a:t>
            </a:r>
            <a:r>
              <a:rPr lang="zh-TW" altLang="en-US" dirty="0"/>
              <a:t>整除，則此組身份證號碼是對的，反之則是錯的。</a:t>
            </a:r>
          </a:p>
          <a:p>
            <a:endParaRPr lang="zh-TW" altLang="en-US" sz="1400" dirty="0"/>
          </a:p>
          <a:p>
            <a:endParaRPr kumimoji="1" lang="zh-TW" altLang="en-US" sz="1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2CC7CD8-4FA4-B040-A31A-07398AB08337}"/>
              </a:ext>
            </a:extLst>
          </p:cNvPr>
          <p:cNvSpPr txBox="1"/>
          <p:nvPr/>
        </p:nvSpPr>
        <p:spPr>
          <a:xfrm>
            <a:off x="508001" y="87868"/>
            <a:ext cx="5273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1200" dirty="0">
                <a:hlinkClick r:id="rId2"/>
              </a:rPr>
              <a:t>https://e-tutor.itsa.org.tw/e-Tutor/mod/programming/view.php?a=15934</a:t>
            </a:r>
            <a:endParaRPr kumimoji="1" lang="zh-TW" altLang="en-US" sz="1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5BEB25-14CC-4840-AD7B-7136172C1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14" y="1641733"/>
            <a:ext cx="6052088" cy="112794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28B4A8-7535-BF4A-B342-D6B10B2E5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414" y="4099509"/>
            <a:ext cx="6476240" cy="95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55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C65EA8-3AB7-544D-AAAD-255223FD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ITSA Basic </a:t>
            </a:r>
            <a:r>
              <a:rPr lang="zh-TW" altLang="en-US" b="1" dirty="0"/>
              <a:t>題目</a:t>
            </a:r>
            <a:r>
              <a:rPr lang="en-US" altLang="zh-TW" b="1" dirty="0"/>
              <a:t>15. </a:t>
            </a:r>
            <a:r>
              <a:rPr lang="zh-TW" altLang="en-US" b="1" dirty="0"/>
              <a:t>文字及字母出現次數</a:t>
            </a:r>
            <a:br>
              <a:rPr lang="zh-TW" altLang="en-US" b="1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8B0927-6F0C-4745-9BC2-08952A6E0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733" y="1092631"/>
            <a:ext cx="5513838" cy="3851328"/>
          </a:xfrm>
        </p:spPr>
        <p:txBody>
          <a:bodyPr>
            <a:normAutofit/>
          </a:bodyPr>
          <a:lstStyle/>
          <a:p>
            <a:r>
              <a:rPr lang="zh-TW" altLang="en-US" sz="1400" b="1" dirty="0"/>
              <a:t>問題描述 ：</a:t>
            </a:r>
            <a:endParaRPr lang="zh-TW" altLang="en-US" sz="1400" dirty="0"/>
          </a:p>
          <a:p>
            <a:r>
              <a:rPr lang="zh-TW" altLang="en-US" sz="1400" dirty="0"/>
              <a:t>在電腦科學上 ，計算一串文字上各個字母出現的頻率是常被用到的技術，這對壓縮來講是很重要的資訊，而計算字數也可以幫助人們作校正的工具。一行文字被空白、逗點或是句點所分隔而形成很多字，例如 ”</a:t>
            </a:r>
            <a:r>
              <a:rPr lang="en" altLang="zh-TW" sz="1400" dirty="0"/>
              <a:t>I have a pencil.” </a:t>
            </a:r>
            <a:r>
              <a:rPr lang="zh-TW" altLang="en-US" sz="1400" dirty="0"/>
              <a:t>這行字就有 </a:t>
            </a:r>
            <a:r>
              <a:rPr lang="en" altLang="zh-TW" sz="1400" dirty="0"/>
              <a:t>I </a:t>
            </a:r>
            <a:r>
              <a:rPr lang="zh-TW" altLang="en" sz="1400" dirty="0"/>
              <a:t>， </a:t>
            </a:r>
            <a:r>
              <a:rPr lang="en" altLang="zh-TW" sz="1400" dirty="0"/>
              <a:t>have </a:t>
            </a:r>
            <a:r>
              <a:rPr lang="zh-TW" altLang="en" sz="1400" dirty="0"/>
              <a:t>， </a:t>
            </a:r>
            <a:r>
              <a:rPr lang="en" altLang="zh-TW" sz="1400" dirty="0"/>
              <a:t>a </a:t>
            </a:r>
            <a:r>
              <a:rPr lang="zh-TW" altLang="en" sz="1400" dirty="0"/>
              <a:t>， </a:t>
            </a:r>
            <a:r>
              <a:rPr lang="en" altLang="zh-TW" sz="1400" dirty="0"/>
              <a:t>pencil </a:t>
            </a:r>
            <a:r>
              <a:rPr lang="zh-TW" altLang="en-US" sz="1400" dirty="0"/>
              <a:t>這四個字，即此行字數為 </a:t>
            </a:r>
            <a:r>
              <a:rPr lang="en-US" altLang="zh-TW" sz="1400" dirty="0"/>
              <a:t>4 </a:t>
            </a:r>
            <a:r>
              <a:rPr lang="zh-TW" altLang="en-US" sz="1400" dirty="0"/>
              <a:t>。所以現在要請你幫忙設計一個程式來計算一行文字的字 數及各個字母出現的次數。</a:t>
            </a:r>
          </a:p>
          <a:p>
            <a:r>
              <a:rPr lang="zh-TW" altLang="en-US" sz="1400" b="1" dirty="0"/>
              <a:t>輸入說明 ：</a:t>
            </a:r>
            <a:endParaRPr lang="zh-TW" altLang="en-US" sz="1400" dirty="0"/>
          </a:p>
          <a:p>
            <a:r>
              <a:rPr lang="zh-TW" altLang="en-US" sz="1400" dirty="0"/>
              <a:t>輸入一行正常的英文文字，也就是不要有開頭是空白或是有連續兩個 空白的情形發生，並且內容只能包含英文字母、空白、逗點、句點。 注意 </a:t>
            </a:r>
            <a:r>
              <a:rPr lang="en-US" altLang="zh-TW" sz="1400" dirty="0"/>
              <a:t>: </a:t>
            </a:r>
            <a:r>
              <a:rPr lang="zh-TW" altLang="en-US" sz="1400" dirty="0"/>
              <a:t>輸入的字串長度最多是 </a:t>
            </a:r>
            <a:r>
              <a:rPr lang="en-US" altLang="zh-TW" sz="1400" dirty="0"/>
              <a:t>100 </a:t>
            </a:r>
            <a:r>
              <a:rPr lang="zh-TW" altLang="en-US" sz="1400" dirty="0"/>
              <a:t>。</a:t>
            </a:r>
          </a:p>
          <a:p>
            <a:r>
              <a:rPr lang="zh-TW" altLang="en-US" sz="1400" b="1" dirty="0"/>
              <a:t>輸出說明 ：</a:t>
            </a:r>
            <a:endParaRPr lang="zh-TW" altLang="en-US" sz="1400" dirty="0"/>
          </a:p>
          <a:p>
            <a:r>
              <a:rPr lang="zh-TW" altLang="en-US" sz="1400" dirty="0"/>
              <a:t>第一行輸出一個正整數 </a:t>
            </a:r>
            <a:r>
              <a:rPr lang="en" altLang="zh-TW" sz="1400" dirty="0"/>
              <a:t>n </a:t>
            </a:r>
            <a:r>
              <a:rPr lang="zh-TW" altLang="en" sz="1400" dirty="0"/>
              <a:t>，</a:t>
            </a:r>
            <a:r>
              <a:rPr lang="zh-TW" altLang="en-US" sz="1400" dirty="0"/>
              <a:t>表示此行文字的字數。 第二行開始依序輸出在此行文字中有出現的字母及出現的次數。 注意 </a:t>
            </a:r>
            <a:r>
              <a:rPr lang="en-US" altLang="zh-TW" sz="1400" dirty="0"/>
              <a:t>: </a:t>
            </a:r>
            <a:r>
              <a:rPr lang="zh-TW" altLang="en-US" sz="1400" dirty="0"/>
              <a:t>大小寫要分開計算。</a:t>
            </a:r>
          </a:p>
          <a:p>
            <a:endParaRPr kumimoji="1" lang="zh-TW" altLang="en-US" sz="1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69022AF-2033-F741-9475-03A289E62F4C}"/>
              </a:ext>
            </a:extLst>
          </p:cNvPr>
          <p:cNvSpPr txBox="1"/>
          <p:nvPr/>
        </p:nvSpPr>
        <p:spPr>
          <a:xfrm>
            <a:off x="508001" y="87868"/>
            <a:ext cx="5273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1200" dirty="0">
                <a:hlinkClick r:id="rId2"/>
              </a:rPr>
              <a:t>https://e-tutor.itsa.org.tw/e-Tutor/mod/programming/view.php?a=15922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26133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8F2FAB-020C-BD48-9C21-981D50D4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ITSA Basic  </a:t>
            </a:r>
            <a:r>
              <a:rPr lang="zh-TW" altLang="en-US" b="1" dirty="0"/>
              <a:t>題目</a:t>
            </a:r>
            <a:r>
              <a:rPr lang="en-US" altLang="zh-TW" b="1" dirty="0"/>
              <a:t>1. </a:t>
            </a:r>
            <a:r>
              <a:rPr lang="zh-TW" altLang="en-US" b="1" dirty="0"/>
              <a:t>矩陣數字顯示</a:t>
            </a:r>
            <a:br>
              <a:rPr lang="zh-TW" altLang="en-US" b="1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96E86D-9787-8B46-AF73-ADF96AEFB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372157"/>
            <a:ext cx="6447501" cy="3158865"/>
          </a:xfrm>
        </p:spPr>
        <p:txBody>
          <a:bodyPr>
            <a:normAutofit/>
          </a:bodyPr>
          <a:lstStyle/>
          <a:p>
            <a:r>
              <a:rPr lang="zh-TW" altLang="en-US" sz="1400" b="1" dirty="0"/>
              <a:t>問題描述</a:t>
            </a:r>
            <a:endParaRPr lang="zh-TW" altLang="en-US" sz="1400" dirty="0"/>
          </a:p>
          <a:p>
            <a:r>
              <a:rPr lang="zh-TW" altLang="en-US" sz="1400" dirty="0"/>
              <a:t>現有一可顯示四位數字的 </a:t>
            </a:r>
            <a:r>
              <a:rPr lang="en" altLang="zh-TW" sz="1400" dirty="0"/>
              <a:t>LED </a:t>
            </a:r>
            <a:r>
              <a:rPr lang="zh-TW" altLang="en-US" sz="1400" dirty="0"/>
              <a:t>燈一組，可根據輸入的四位數字顯示數字。比如說，由鍵盤輸入 </a:t>
            </a:r>
            <a:r>
              <a:rPr lang="en-US" altLang="zh-TW" sz="1400" dirty="0"/>
              <a:t>1234 </a:t>
            </a:r>
            <a:r>
              <a:rPr lang="zh-TW" altLang="en-US" sz="1400" dirty="0"/>
              <a:t>，則可在螢幕上顯示</a:t>
            </a:r>
          </a:p>
          <a:p>
            <a:endParaRPr kumimoji="1" lang="zh-TW" altLang="en-US" sz="1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9F78EE4-796C-3C46-86C3-8D7D8C2AF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96" y="2228571"/>
            <a:ext cx="1447800" cy="762000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6055D71-9907-B34E-8D04-9F2E3666C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615226"/>
              </p:ext>
            </p:extLst>
          </p:nvPr>
        </p:nvGraphicFramePr>
        <p:xfrm>
          <a:off x="813195" y="3408046"/>
          <a:ext cx="5153651" cy="575310"/>
        </p:xfrm>
        <a:graphic>
          <a:graphicData uri="http://schemas.openxmlformats.org/drawingml/2006/table">
            <a:tbl>
              <a:tblPr/>
              <a:tblGrid>
                <a:gridCol w="2224473">
                  <a:extLst>
                    <a:ext uri="{9D8B030D-6E8A-4147-A177-3AD203B41FA5}">
                      <a16:colId xmlns:a16="http://schemas.microsoft.com/office/drawing/2014/main" val="4146671319"/>
                    </a:ext>
                  </a:extLst>
                </a:gridCol>
                <a:gridCol w="2929178">
                  <a:extLst>
                    <a:ext uri="{9D8B030D-6E8A-4147-A177-3AD203B41FA5}">
                      <a16:colId xmlns:a16="http://schemas.microsoft.com/office/drawing/2014/main" val="8364481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" sz="1400" b="1"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Sample Input:</a:t>
                      </a:r>
                      <a:endParaRPr lang="en" sz="1400"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b="1" dirty="0"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Sample Output:</a:t>
                      </a:r>
                      <a:endParaRPr lang="en" sz="1400" dirty="0"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0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0789</a:t>
                      </a: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  <a:prstDash val="solid"/>
                    </a:lnR>
                    <a:lnT>
                      <a:noFill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0246010"/>
                  </a:ext>
                </a:extLst>
              </a:tr>
            </a:tbl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ED4D4E45-03B2-8E4F-839D-D891670A8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445" y="3781722"/>
            <a:ext cx="1663700" cy="7493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77C7A31-2E0E-3441-9FE6-64A00778DE93}"/>
              </a:ext>
            </a:extLst>
          </p:cNvPr>
          <p:cNvSpPr txBox="1"/>
          <p:nvPr/>
        </p:nvSpPr>
        <p:spPr>
          <a:xfrm>
            <a:off x="507657" y="83459"/>
            <a:ext cx="5273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1200" dirty="0">
                <a:hlinkClick r:id="rId4"/>
              </a:rPr>
              <a:t>https://e-tutor.itsa.org.tw/e-Tutor/mod/programming/view.php?a=15902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63708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622E74-E862-9440-B032-BF5088126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ITSA Basic. </a:t>
            </a:r>
            <a:r>
              <a:rPr lang="zh-TW" altLang="en-US" b="1" dirty="0"/>
              <a:t>題目</a:t>
            </a:r>
            <a:r>
              <a:rPr lang="en-US" altLang="zh-TW" b="1" dirty="0"/>
              <a:t>27. </a:t>
            </a:r>
            <a:r>
              <a:rPr lang="zh-TW" altLang="en-US" b="1" dirty="0"/>
              <a:t>猜數字</a:t>
            </a:r>
            <a:br>
              <a:rPr lang="zh-TW" altLang="en-US" b="1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BA4416-84ED-5A46-AA68-6D83E9EED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170122"/>
            <a:ext cx="6447501" cy="3360900"/>
          </a:xfrm>
        </p:spPr>
        <p:txBody>
          <a:bodyPr>
            <a:normAutofit/>
          </a:bodyPr>
          <a:lstStyle/>
          <a:p>
            <a:r>
              <a:rPr lang="zh-TW" altLang="en-US" sz="1400" b="1" dirty="0"/>
              <a:t>問題描述 ：</a:t>
            </a:r>
            <a:endParaRPr lang="zh-TW" altLang="en-US" sz="1400" dirty="0"/>
          </a:p>
          <a:p>
            <a:r>
              <a:rPr lang="zh-TW" altLang="en-US" sz="1400" dirty="0"/>
              <a:t>製作出一個 </a:t>
            </a:r>
            <a:r>
              <a:rPr lang="en-US" altLang="zh-TW" sz="1400" dirty="0"/>
              <a:t>4 </a:t>
            </a:r>
            <a:r>
              <a:rPr lang="zh-TW" altLang="en-US" sz="1400" dirty="0"/>
              <a:t>位數的猜數字系統，若此數的數值和位置跟答案完全相同則出現 </a:t>
            </a:r>
            <a:r>
              <a:rPr lang="en" altLang="zh-TW" sz="1400" dirty="0"/>
              <a:t>A </a:t>
            </a:r>
            <a:r>
              <a:rPr lang="zh-TW" altLang="en" sz="1400" dirty="0"/>
              <a:t>，</a:t>
            </a:r>
            <a:r>
              <a:rPr lang="zh-TW" altLang="en-US" sz="1400" dirty="0"/>
              <a:t>若此數的數值跟答案相同但位置不一樣則出現 </a:t>
            </a:r>
            <a:r>
              <a:rPr lang="en" altLang="zh-TW" sz="1400" dirty="0"/>
              <a:t>B </a:t>
            </a:r>
            <a:r>
              <a:rPr lang="zh-TW" altLang="en" sz="1400" dirty="0"/>
              <a:t>， </a:t>
            </a:r>
            <a:r>
              <a:rPr lang="en" altLang="zh-TW" sz="1400" dirty="0"/>
              <a:t>4A </a:t>
            </a:r>
            <a:r>
              <a:rPr lang="zh-TW" altLang="en-US" sz="1400" dirty="0"/>
              <a:t>時代表猜中此數字。 </a:t>
            </a:r>
            <a:r>
              <a:rPr lang="en-US" altLang="zh-TW" sz="1400" dirty="0"/>
              <a:t>( </a:t>
            </a:r>
            <a:r>
              <a:rPr lang="zh-TW" altLang="en-US" sz="1400" dirty="0"/>
              <a:t>注意 </a:t>
            </a:r>
            <a:r>
              <a:rPr lang="en-US" altLang="zh-TW" sz="1400" dirty="0"/>
              <a:t>: </a:t>
            </a:r>
            <a:r>
              <a:rPr lang="zh-TW" altLang="en-US" sz="1400" dirty="0"/>
              <a:t>此猜數字的字數不能重複 </a:t>
            </a:r>
            <a:r>
              <a:rPr lang="en-US" altLang="zh-TW" sz="1400" dirty="0"/>
              <a:t>)</a:t>
            </a:r>
          </a:p>
          <a:p>
            <a:r>
              <a:rPr lang="zh-TW" altLang="en-US" sz="1400" b="1" dirty="0"/>
              <a:t>輸入說明 ：</a:t>
            </a:r>
            <a:endParaRPr lang="zh-TW" altLang="en-US" sz="1400" dirty="0"/>
          </a:p>
          <a:p>
            <a:r>
              <a:rPr lang="zh-TW" altLang="en-US" sz="1400" dirty="0"/>
              <a:t>讀入一連串的 </a:t>
            </a:r>
            <a:r>
              <a:rPr lang="en-US" altLang="zh-TW" sz="1400" dirty="0"/>
              <a:t>4 </a:t>
            </a:r>
            <a:r>
              <a:rPr lang="zh-TW" altLang="en-US" sz="1400" dirty="0"/>
              <a:t>位數字，最前面那個為此提猜數字的答案，接著為猜此數字的答案，輸入 </a:t>
            </a:r>
            <a:r>
              <a:rPr lang="en-US" altLang="zh-TW" sz="1400" dirty="0"/>
              <a:t>0 </a:t>
            </a:r>
            <a:r>
              <a:rPr lang="zh-TW" altLang="en-US" sz="1400" dirty="0"/>
              <a:t>為結束。</a:t>
            </a:r>
          </a:p>
          <a:p>
            <a:r>
              <a:rPr lang="zh-TW" altLang="en-US" sz="1400" b="1" dirty="0"/>
              <a:t>輸出說明 ：</a:t>
            </a:r>
            <a:endParaRPr lang="zh-TW" altLang="en-US" sz="1400" dirty="0"/>
          </a:p>
          <a:p>
            <a:r>
              <a:rPr lang="zh-TW" altLang="en-US" sz="1400" dirty="0"/>
              <a:t>將幾 </a:t>
            </a:r>
            <a:r>
              <a:rPr lang="en" altLang="zh-TW" sz="1400" dirty="0"/>
              <a:t>A </a:t>
            </a:r>
            <a:r>
              <a:rPr lang="zh-TW" altLang="en-US" sz="1400" dirty="0"/>
              <a:t>幾 </a:t>
            </a:r>
            <a:r>
              <a:rPr lang="en" altLang="zh-TW" sz="1400" dirty="0"/>
              <a:t>B </a:t>
            </a:r>
            <a:r>
              <a:rPr lang="zh-TW" altLang="en-US" sz="1400" dirty="0"/>
              <a:t>輸出</a:t>
            </a:r>
          </a:p>
          <a:p>
            <a:endParaRPr lang="en-US" altLang="zh-TW" sz="1400" dirty="0"/>
          </a:p>
          <a:p>
            <a:endParaRPr kumimoji="1" lang="zh-TW" altLang="en-US" sz="1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120FAC-BBA4-8949-8BFA-3D09A6C0E508}"/>
              </a:ext>
            </a:extLst>
          </p:cNvPr>
          <p:cNvSpPr txBox="1"/>
          <p:nvPr/>
        </p:nvSpPr>
        <p:spPr>
          <a:xfrm>
            <a:off x="508001" y="87868"/>
            <a:ext cx="5273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1200" dirty="0">
                <a:hlinkClick r:id="rId2"/>
              </a:rPr>
              <a:t>https://e-tutor.itsa.org.tw/e-Tutor/mod/programming/view.php?a=15939</a:t>
            </a:r>
            <a:endParaRPr kumimoji="1" lang="zh-TW" altLang="en-US" sz="12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40E8EE9-B8E5-B446-9681-EE5CC0995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7852"/>
              </p:ext>
            </p:extLst>
          </p:nvPr>
        </p:nvGraphicFramePr>
        <p:xfrm>
          <a:off x="3144781" y="3296877"/>
          <a:ext cx="3223420" cy="1607820"/>
        </p:xfrm>
        <a:graphic>
          <a:graphicData uri="http://schemas.openxmlformats.org/drawingml/2006/table">
            <a:tbl>
              <a:tblPr/>
              <a:tblGrid>
                <a:gridCol w="1611710">
                  <a:extLst>
                    <a:ext uri="{9D8B030D-6E8A-4147-A177-3AD203B41FA5}">
                      <a16:colId xmlns:a16="http://schemas.microsoft.com/office/drawing/2014/main" val="267903907"/>
                    </a:ext>
                  </a:extLst>
                </a:gridCol>
                <a:gridCol w="1611710">
                  <a:extLst>
                    <a:ext uri="{9D8B030D-6E8A-4147-A177-3AD203B41FA5}">
                      <a16:colId xmlns:a16="http://schemas.microsoft.com/office/drawing/2014/main" val="8805726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400" b="1">
                          <a:effectLst/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輸入範例</a:t>
                      </a:r>
                      <a:endParaRPr lang="zh-TW" altLang="en-US" sz="1400">
                        <a:effectLst/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b="1">
                          <a:effectLst/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輸出範例</a:t>
                      </a:r>
                      <a:endParaRPr lang="zh-TW" altLang="en-US" sz="1400">
                        <a:effectLst/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112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rgbClr val="FF0000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1234</a:t>
                      </a:r>
                      <a:r>
                        <a:rPr lang="en-US" altLang="zh-TW" sz="1400" dirty="0"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 </a:t>
                      </a:r>
                      <a:br>
                        <a:rPr lang="en-US" altLang="zh-TW" sz="1400" dirty="0"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</a:br>
                      <a:r>
                        <a:rPr lang="en-US" altLang="zh-TW" sz="1400" dirty="0"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5621</a:t>
                      </a:r>
                      <a:br>
                        <a:rPr lang="en-US" altLang="zh-TW" sz="1400" dirty="0"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</a:br>
                      <a:r>
                        <a:rPr lang="en-US" altLang="zh-TW" sz="1400" dirty="0"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4321</a:t>
                      </a:r>
                      <a:br>
                        <a:rPr lang="en-US" altLang="zh-TW" sz="1400" dirty="0"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</a:br>
                      <a:r>
                        <a:rPr lang="en-US" altLang="zh-TW" sz="1400" dirty="0"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1324</a:t>
                      </a:r>
                      <a:br>
                        <a:rPr lang="en-US" altLang="zh-TW" sz="1400" dirty="0"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</a:br>
                      <a:r>
                        <a:rPr lang="en-US" altLang="zh-TW" sz="1400" dirty="0"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1234</a:t>
                      </a:r>
                      <a:br>
                        <a:rPr lang="en-US" altLang="zh-TW" sz="1400" dirty="0"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</a:br>
                      <a:r>
                        <a:rPr lang="en-US" altLang="zh-TW" sz="1400" dirty="0">
                          <a:solidFill>
                            <a:srgbClr val="FF0000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0000</a:t>
                      </a:r>
                      <a:endParaRPr lang="zh-TW" altLang="en-US" sz="1400" dirty="0">
                        <a:solidFill>
                          <a:srgbClr val="FF0000"/>
                        </a:solidFill>
                        <a:effectLst/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dirty="0"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0A2B </a:t>
                      </a:r>
                      <a:br>
                        <a:rPr lang="en" sz="1400" dirty="0"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</a:br>
                      <a:r>
                        <a:rPr lang="en" sz="1400" dirty="0"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0A4B </a:t>
                      </a:r>
                      <a:br>
                        <a:rPr lang="en" sz="1400" dirty="0"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</a:br>
                      <a:r>
                        <a:rPr lang="en" sz="1400" dirty="0"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2A2B</a:t>
                      </a:r>
                      <a:br>
                        <a:rPr lang="en" sz="1400" dirty="0"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</a:br>
                      <a:r>
                        <a:rPr lang="en" sz="1400" dirty="0"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4A0B</a:t>
                      </a:r>
                      <a:br>
                        <a:rPr lang="en" sz="1400" dirty="0"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</a:br>
                      <a:endParaRPr lang="en" sz="1400" dirty="0"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147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660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副標題 4">
            <a:extLst>
              <a:ext uri="{FF2B5EF4-FFF2-40B4-BE49-F238E27FC236}">
                <a16:creationId xmlns:a16="http://schemas.microsoft.com/office/drawing/2014/main" id="{BD54779B-344A-0A45-A476-F8AB5E408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3038124"/>
            <a:ext cx="5825202" cy="822675"/>
          </a:xfrm>
        </p:spPr>
        <p:txBody>
          <a:bodyPr>
            <a:normAutofit/>
          </a:bodyPr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E18C90AD-BDFC-8546-8F72-E88AE0E18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TW" sz="4000" dirty="0" err="1">
                <a:solidFill>
                  <a:schemeClr val="tx1"/>
                </a:solidFill>
              </a:rPr>
              <a:t>LeetCode</a:t>
            </a:r>
            <a:r>
              <a:rPr kumimoji="1" lang="en-US" altLang="zh-TW" sz="4000" dirty="0">
                <a:solidFill>
                  <a:schemeClr val="tx1"/>
                </a:solidFill>
              </a:rPr>
              <a:t> Challenges</a:t>
            </a:r>
            <a:endParaRPr kumimoji="1" lang="zh-TW" alt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522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5286F9-0EEB-3C4B-81D0-CA31749F9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LeetCode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EE22CD-CAC7-4F42-A5D2-F4111A2AC6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4468" y="1620442"/>
            <a:ext cx="3351559" cy="2910579"/>
          </a:xfrm>
        </p:spPr>
        <p:txBody>
          <a:bodyPr>
            <a:normAutofit/>
          </a:bodyPr>
          <a:lstStyle/>
          <a:p>
            <a:r>
              <a:rPr lang="en" altLang="zh-TW" b="1" dirty="0"/>
              <a:t>169. Majority Element</a:t>
            </a:r>
          </a:p>
          <a:p>
            <a:r>
              <a:rPr lang="en" altLang="zh-TW" b="1" dirty="0"/>
              <a:t>238. Product of Array Except Self</a:t>
            </a:r>
          </a:p>
          <a:p>
            <a:r>
              <a:rPr lang="en" altLang="zh-TW" b="1" dirty="0"/>
              <a:t>287. Find the Duplicate Number</a:t>
            </a:r>
          </a:p>
          <a:p>
            <a:r>
              <a:rPr lang="en" altLang="zh-TW" b="1" dirty="0"/>
              <a:t>997. Find the Town Judge</a:t>
            </a:r>
          </a:p>
          <a:p>
            <a:r>
              <a:rPr lang="en" altLang="zh-TW" b="1" dirty="0"/>
              <a:t>1030. Matrix Cells in Distance Order</a:t>
            </a:r>
            <a:br>
              <a:rPr lang="en" altLang="zh-TW" dirty="0"/>
            </a:br>
            <a:endParaRPr lang="en" altLang="zh-TW" dirty="0"/>
          </a:p>
          <a:p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D56F891-0834-A948-B51B-C9717D9A9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854184" cy="2910580"/>
          </a:xfrm>
        </p:spPr>
        <p:txBody>
          <a:bodyPr/>
          <a:lstStyle/>
          <a:p>
            <a:r>
              <a:rPr lang="en" altLang="zh-TW" b="1" dirty="0"/>
              <a:t>121. Best Time to Buy and Sell Stock</a:t>
            </a:r>
          </a:p>
          <a:p>
            <a:r>
              <a:rPr lang="en" altLang="zh-TW" b="1" dirty="0"/>
              <a:t>136. Single Number</a:t>
            </a:r>
          </a:p>
          <a:p>
            <a:r>
              <a:rPr lang="en" altLang="zh-TW" b="1" dirty="0"/>
              <a:t>229. Majority Element II</a:t>
            </a:r>
          </a:p>
          <a:p>
            <a:r>
              <a:rPr lang="en" altLang="zh-TW" b="1" dirty="0"/>
              <a:t>657. Robot Return to Origin</a:t>
            </a:r>
          </a:p>
          <a:p>
            <a:r>
              <a:rPr lang="en" altLang="zh-TW" b="1" dirty="0"/>
              <a:t>977. Squares of a Sorted Array</a:t>
            </a:r>
          </a:p>
          <a:p>
            <a:r>
              <a:rPr lang="en" altLang="zh-TW" b="1" dirty="0"/>
              <a:t>1051. Height Checker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9388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8EDE93-4451-4C4B-BCE7-4AC305D5E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dict</a:t>
            </a:r>
            <a:r>
              <a:rPr kumimoji="1" lang="en-US" altLang="zh-TW" dirty="0"/>
              <a:t>()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3C5ED24-DCBA-C54E-BD5C-FE966FF2D31B}"/>
              </a:ext>
            </a:extLst>
          </p:cNvPr>
          <p:cNvSpPr txBox="1"/>
          <p:nvPr/>
        </p:nvSpPr>
        <p:spPr>
          <a:xfrm>
            <a:off x="1143430" y="1039464"/>
            <a:ext cx="1912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kumimoji="1" lang="en" altLang="zh-TW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1: 'Amy',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2: 'Leon',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3: '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Yui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',</a:t>
            </a:r>
          </a:p>
          <a:p>
            <a:r>
              <a:rPr kumimoji="1" lang="en" altLang="zh-TW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kumimoji="1" lang="zh-TW" altLang="en-US" sz="1600" dirty="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3BE220-454D-6347-802C-0F3C92BAD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30" y="2362903"/>
            <a:ext cx="3606800" cy="15367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055439E-B908-B348-A439-3918E68703DC}"/>
              </a:ext>
            </a:extLst>
          </p:cNvPr>
          <p:cNvSpPr txBox="1"/>
          <p:nvPr/>
        </p:nvSpPr>
        <p:spPr>
          <a:xfrm>
            <a:off x="1009980" y="4029206"/>
            <a:ext cx="55547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kumimoji="1" lang="en" altLang="zh-TW" sz="140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dict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" altLang="zh-TW" sz="14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zip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([1, 2, 3], ['Amy', 'Leon', '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Yui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’]))</a:t>
            </a:r>
          </a:p>
          <a:p>
            <a:endParaRPr kumimoji="1" lang="en" altLang="zh-TW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400" dirty="0" err="1">
                <a:latin typeface="Menlo" panose="020B0609030804020204" pitchFamily="49" charset="0"/>
                <a:cs typeface="Menlo" panose="020B0609030804020204" pitchFamily="49" charset="0"/>
              </a:rPr>
              <a:t>dic</a:t>
            </a:r>
            <a:r>
              <a:rPr kumimoji="1" lang="en" altLang="zh-TW" sz="1400" dirty="0">
                <a:latin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kumimoji="1" lang="en" altLang="zh-TW" sz="1400" dirty="0" err="1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dict</a:t>
            </a:r>
            <a:r>
              <a:rPr kumimoji="1" lang="en" altLang="zh-TW" sz="1400" dirty="0">
                <a:latin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" altLang="zh-TW" sz="1400" b="1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kumimoji="1" lang="en" altLang="zh-TW" sz="1400" dirty="0">
                <a:latin typeface="Menlo" panose="020B0609030804020204" pitchFamily="49" charset="0"/>
                <a:cs typeface="Menlo" panose="020B0609030804020204" pitchFamily="49" charset="0"/>
              </a:rPr>
              <a:t>[1, "Amy"], [2, "Leon"], [3, "</a:t>
            </a:r>
            <a:r>
              <a:rPr kumimoji="1" lang="en" altLang="zh-TW" sz="1400" dirty="0" err="1">
                <a:latin typeface="Menlo" panose="020B0609030804020204" pitchFamily="49" charset="0"/>
                <a:cs typeface="Menlo" panose="020B0609030804020204" pitchFamily="49" charset="0"/>
              </a:rPr>
              <a:t>Yui</a:t>
            </a:r>
            <a:r>
              <a:rPr kumimoji="1" lang="en" altLang="zh-TW" sz="1400" dirty="0">
                <a:latin typeface="Menlo" panose="020B0609030804020204" pitchFamily="49" charset="0"/>
                <a:cs typeface="Menlo" panose="020B0609030804020204" pitchFamily="49" charset="0"/>
              </a:rPr>
              <a:t>"]</a:t>
            </a:r>
            <a:r>
              <a:rPr kumimoji="1" lang="en" altLang="zh-TW" sz="1400" b="1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]</a:t>
            </a:r>
            <a:r>
              <a:rPr kumimoji="1" lang="en" altLang="zh-TW" sz="1400" dirty="0">
                <a:latin typeface="Menlo" panose="020B0609030804020204" pitchFamily="49" charset="0"/>
                <a:cs typeface="Menlo" panose="020B0609030804020204" pitchFamily="49" charset="0"/>
              </a:rPr>
              <a:t>)</a:t>
            </a:r>
            <a:endParaRPr kumimoji="1" lang="zh-TW" altLang="en-US" sz="14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064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EC40F1-81F5-2749-A2FE-7E5C2D119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身分證檢驗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8B84AB-A44E-2447-8B57-1D7D2A4AB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016009"/>
            <a:ext cx="6447501" cy="2910580"/>
          </a:xfrm>
        </p:spPr>
        <p:txBody>
          <a:bodyPr/>
          <a:lstStyle/>
          <a:p>
            <a:r>
              <a:rPr lang="en" altLang="zh-TW" dirty="0"/>
              <a:t>A=10 </a:t>
            </a:r>
            <a:r>
              <a:rPr lang="zh-TW" altLang="en-US" dirty="0"/>
              <a:t>台北市     </a:t>
            </a:r>
            <a:r>
              <a:rPr lang="en" altLang="zh-TW" dirty="0"/>
              <a:t>J=18 </a:t>
            </a:r>
            <a:r>
              <a:rPr lang="zh-TW" altLang="en-US" dirty="0"/>
              <a:t>新竹縣     </a:t>
            </a:r>
            <a:r>
              <a:rPr lang="en" altLang="zh-TW" dirty="0"/>
              <a:t>S=26 </a:t>
            </a:r>
            <a:r>
              <a:rPr lang="zh-TW" altLang="en-US" dirty="0"/>
              <a:t>高雄縣</a:t>
            </a:r>
            <a:br>
              <a:rPr lang="zh-TW" altLang="en-US" dirty="0"/>
            </a:br>
            <a:r>
              <a:rPr lang="en" altLang="zh-TW" dirty="0"/>
              <a:t>B=11 </a:t>
            </a:r>
            <a:r>
              <a:rPr lang="zh-TW" altLang="en-US" dirty="0"/>
              <a:t>台中市     </a:t>
            </a:r>
            <a:r>
              <a:rPr lang="en" altLang="zh-TW" dirty="0"/>
              <a:t>K=19 </a:t>
            </a:r>
            <a:r>
              <a:rPr lang="zh-TW" altLang="en-US" dirty="0"/>
              <a:t>苗栗縣     </a:t>
            </a:r>
            <a:r>
              <a:rPr lang="en" altLang="zh-TW" dirty="0"/>
              <a:t>T=27 </a:t>
            </a:r>
            <a:r>
              <a:rPr lang="zh-TW" altLang="en-US" dirty="0"/>
              <a:t>屏東縣</a:t>
            </a:r>
            <a:br>
              <a:rPr lang="zh-TW" altLang="en-US" dirty="0"/>
            </a:br>
            <a:r>
              <a:rPr lang="en" altLang="zh-TW" dirty="0"/>
              <a:t>C=12 </a:t>
            </a:r>
            <a:r>
              <a:rPr lang="zh-TW" altLang="en-US" dirty="0"/>
              <a:t>基隆市     </a:t>
            </a:r>
            <a:r>
              <a:rPr lang="en" altLang="zh-TW" dirty="0"/>
              <a:t>L=20 </a:t>
            </a:r>
            <a:r>
              <a:rPr lang="zh-TW" altLang="en-US" dirty="0"/>
              <a:t>台中縣     </a:t>
            </a:r>
            <a:r>
              <a:rPr lang="en" altLang="zh-TW" dirty="0"/>
              <a:t>U=28 </a:t>
            </a:r>
            <a:r>
              <a:rPr lang="zh-TW" altLang="en-US" dirty="0"/>
              <a:t>花蓮縣</a:t>
            </a:r>
            <a:br>
              <a:rPr lang="zh-TW" altLang="en-US" dirty="0"/>
            </a:br>
            <a:r>
              <a:rPr lang="en" altLang="zh-TW" dirty="0"/>
              <a:t>D=13 </a:t>
            </a:r>
            <a:r>
              <a:rPr lang="zh-TW" altLang="en-US" dirty="0"/>
              <a:t>台南市     </a:t>
            </a:r>
            <a:r>
              <a:rPr lang="en" altLang="zh-TW" dirty="0"/>
              <a:t>M=21 </a:t>
            </a:r>
            <a:r>
              <a:rPr lang="zh-TW" altLang="en-US" dirty="0"/>
              <a:t>南投縣     </a:t>
            </a:r>
            <a:r>
              <a:rPr lang="en" altLang="zh-TW" dirty="0"/>
              <a:t>V=29 </a:t>
            </a:r>
            <a:r>
              <a:rPr lang="zh-TW" altLang="en-US" dirty="0"/>
              <a:t>台東縣</a:t>
            </a:r>
            <a:br>
              <a:rPr lang="zh-TW" altLang="en-US" dirty="0"/>
            </a:br>
            <a:r>
              <a:rPr lang="en" altLang="zh-TW" dirty="0"/>
              <a:t>E=14 </a:t>
            </a:r>
            <a:r>
              <a:rPr lang="zh-TW" altLang="en-US" dirty="0"/>
              <a:t>高雄市     </a:t>
            </a:r>
            <a:r>
              <a:rPr lang="en" altLang="zh-TW" dirty="0"/>
              <a:t>N=22 </a:t>
            </a:r>
            <a:r>
              <a:rPr lang="zh-TW" altLang="en-US" dirty="0"/>
              <a:t>彰化縣     </a:t>
            </a:r>
            <a:r>
              <a:rPr lang="en" altLang="zh-TW" dirty="0">
                <a:solidFill>
                  <a:srgbClr val="FF0000"/>
                </a:solidFill>
              </a:rPr>
              <a:t>W=32 </a:t>
            </a:r>
            <a:r>
              <a:rPr lang="zh-TW" altLang="en-US" dirty="0"/>
              <a:t>金門縣</a:t>
            </a:r>
            <a:br>
              <a:rPr lang="zh-TW" altLang="en-US" dirty="0"/>
            </a:br>
            <a:r>
              <a:rPr lang="en" altLang="zh-TW" dirty="0"/>
              <a:t>F=15 </a:t>
            </a:r>
            <a:r>
              <a:rPr lang="zh-TW" altLang="en-US" dirty="0"/>
              <a:t>台北縣     </a:t>
            </a:r>
            <a:r>
              <a:rPr lang="en" altLang="zh-TW" dirty="0">
                <a:solidFill>
                  <a:srgbClr val="FF0000"/>
                </a:solidFill>
              </a:rPr>
              <a:t>O=35 </a:t>
            </a:r>
            <a:r>
              <a:rPr lang="zh-TW" altLang="en-US" dirty="0"/>
              <a:t>新竹市     </a:t>
            </a:r>
            <a:r>
              <a:rPr lang="en" altLang="zh-TW" dirty="0"/>
              <a:t>X=30 </a:t>
            </a:r>
            <a:r>
              <a:rPr lang="zh-TW" altLang="en-US" dirty="0"/>
              <a:t>澎湖縣</a:t>
            </a:r>
            <a:br>
              <a:rPr lang="zh-TW" altLang="en-US" dirty="0"/>
            </a:br>
            <a:r>
              <a:rPr lang="en" altLang="zh-TW" dirty="0"/>
              <a:t>G=16 </a:t>
            </a:r>
            <a:r>
              <a:rPr lang="zh-TW" altLang="en-US" dirty="0"/>
              <a:t>宜蘭縣     </a:t>
            </a:r>
            <a:r>
              <a:rPr lang="en" altLang="zh-TW" dirty="0"/>
              <a:t>P=23 </a:t>
            </a:r>
            <a:r>
              <a:rPr lang="zh-TW" altLang="en-US" dirty="0"/>
              <a:t>雲林縣     </a:t>
            </a:r>
            <a:r>
              <a:rPr lang="en" altLang="zh-TW" dirty="0"/>
              <a:t>Y=31 </a:t>
            </a:r>
            <a:r>
              <a:rPr lang="zh-TW" altLang="en-US" dirty="0"/>
              <a:t>陽明山</a:t>
            </a:r>
            <a:br>
              <a:rPr lang="zh-TW" altLang="en-US" dirty="0"/>
            </a:br>
            <a:r>
              <a:rPr lang="en" altLang="zh-TW" dirty="0"/>
              <a:t>H=17 </a:t>
            </a:r>
            <a:r>
              <a:rPr lang="zh-TW" altLang="en-US" dirty="0"/>
              <a:t>桃園縣     </a:t>
            </a:r>
            <a:r>
              <a:rPr lang="en" altLang="zh-TW" dirty="0"/>
              <a:t>Q=24 </a:t>
            </a:r>
            <a:r>
              <a:rPr lang="zh-TW" altLang="en-US" dirty="0"/>
              <a:t>嘉義縣     </a:t>
            </a:r>
            <a:r>
              <a:rPr lang="en" altLang="zh-TW" dirty="0">
                <a:solidFill>
                  <a:srgbClr val="FF0000"/>
                </a:solidFill>
              </a:rPr>
              <a:t>Z=33 </a:t>
            </a:r>
            <a:r>
              <a:rPr lang="zh-TW" altLang="en-US" dirty="0"/>
              <a:t>連江縣</a:t>
            </a:r>
            <a:br>
              <a:rPr lang="zh-TW" altLang="en-US" dirty="0"/>
            </a:br>
            <a:r>
              <a:rPr lang="zh-TW" altLang="en-US" dirty="0"/>
              <a:t> </a:t>
            </a:r>
            <a:r>
              <a:rPr lang="en" altLang="zh-TW" dirty="0">
                <a:solidFill>
                  <a:srgbClr val="FF0000"/>
                </a:solidFill>
              </a:rPr>
              <a:t>I=34 </a:t>
            </a:r>
            <a:r>
              <a:rPr lang="zh-TW" altLang="en-US" dirty="0"/>
              <a:t>嘉義市     </a:t>
            </a:r>
            <a:r>
              <a:rPr lang="en" altLang="zh-TW" dirty="0"/>
              <a:t>R=25 </a:t>
            </a:r>
            <a:r>
              <a:rPr lang="zh-TW" altLang="en-US" dirty="0"/>
              <a:t>台南縣</a:t>
            </a:r>
            <a:br>
              <a:rPr lang="zh-TW" altLang="en-US" dirty="0"/>
            </a:b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3CB462C-F91E-B242-A089-F779CC595DA2}"/>
              </a:ext>
            </a:extLst>
          </p:cNvPr>
          <p:cNvSpPr txBox="1"/>
          <p:nvPr/>
        </p:nvSpPr>
        <p:spPr>
          <a:xfrm>
            <a:off x="5066569" y="457200"/>
            <a:ext cx="1415772" cy="440120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﻿alpha2num = {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'A': 10,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'B': 11,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'C': 12,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'D': 13,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'E': 14,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'F': 15,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'G': 16,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'H': 17,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kumimoji="1" lang="en" altLang="zh-TW" sz="10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'I': 34,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'J': 18,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'K': 19,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'L': 20,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'M': 21,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'N': 22,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kumimoji="1" lang="en" altLang="zh-TW" sz="10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'O': 35,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'P': 23,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'Q': 24,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'R': 25,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'S': 26,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'T': 27,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'U': 28,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'V': 29,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kumimoji="1" lang="en" altLang="zh-TW" sz="10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'W': 32,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'X': 30,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'Y': 31,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kumimoji="1" lang="en" altLang="zh-TW" sz="10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'Z': 33,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kumimoji="1" lang="zh-TW" altLang="en-US" sz="10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746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2161D-3CA1-8A48-A2D9-4CBA962E9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身分證檢驗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3FC2346-4C72-7E45-844A-F0DF69955BD2}"/>
              </a:ext>
            </a:extLst>
          </p:cNvPr>
          <p:cNvSpPr txBox="1"/>
          <p:nvPr/>
        </p:nvSpPr>
        <p:spPr>
          <a:xfrm>
            <a:off x="508001" y="1283079"/>
            <a:ext cx="6599884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alpha2num = {}</a:t>
            </a:r>
          </a:p>
          <a:p>
            <a:endParaRPr kumimoji="1" lang="en" altLang="zh-TW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alpha, num in </a:t>
            </a:r>
            <a:r>
              <a:rPr kumimoji="1" lang="en" altLang="zh-TW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zip</a:t>
            </a:r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" altLang="zh-TW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</a:t>
            </a:r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('ABCDEFGHJKLMNPQRSTUVXY'), </a:t>
            </a:r>
            <a:r>
              <a:rPr kumimoji="1" lang="en" altLang="zh-TW" sz="12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range</a:t>
            </a:r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(10, 34)):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alpha2num[alpha] = num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alpha2num['I'] = 34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alpha2num['O'] = 35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alpha2num['W'] = 32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alpha2num['Z'] = 33</a:t>
            </a:r>
          </a:p>
          <a:p>
            <a:endParaRPr kumimoji="1" lang="en" altLang="zh-TW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print(alpha2num) </a:t>
            </a:r>
            <a:endParaRPr kumimoji="1" lang="zh-TW" altLang="en-US" sz="12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166F19D-6DD1-9742-882C-DE018D5B7230}"/>
              </a:ext>
            </a:extLst>
          </p:cNvPr>
          <p:cNvSpPr txBox="1"/>
          <p:nvPr/>
        </p:nvSpPr>
        <p:spPr>
          <a:xfrm>
            <a:off x="355771" y="3860421"/>
            <a:ext cx="71865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﻿{'A': 10, 'B': 11, 'C': 12, 'D': 13, 'E': 14, 'F': 15, 'G': 16, 'H': 17,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'J': 18, 'K': 19, 'L': 20, 'M': 21, 'N': 22, 'P': 23, 'Q': 24, 'R': 25,</a:t>
            </a:r>
          </a:p>
          <a:p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'S': 26, 'T': 27, 'U': 28, 'V': 29, 'X': 30, 'Y': 31, </a:t>
            </a:r>
            <a:r>
              <a:rPr kumimoji="1" lang="en" altLang="zh-TW" sz="10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'I': 34, 'O': 35, 'W': 32, 'Z': 33</a:t>
            </a:r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kumimoji="1" lang="zh-TW" altLang="en-US" sz="10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268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959B1B-0CB0-0543-8150-A8A0C3D37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dic.keys</a:t>
            </a:r>
            <a:r>
              <a:rPr kumimoji="1" lang="en-US" altLang="zh-TW" dirty="0"/>
              <a:t>() / </a:t>
            </a:r>
            <a:r>
              <a:rPr kumimoji="1" lang="en-US" altLang="zh-TW" dirty="0" err="1"/>
              <a:t>dic.values</a:t>
            </a:r>
            <a:r>
              <a:rPr kumimoji="1" lang="en-US" altLang="zh-TW" dirty="0"/>
              <a:t>() / </a:t>
            </a:r>
            <a:r>
              <a:rPr kumimoji="1" lang="en-US" altLang="zh-TW" dirty="0" err="1"/>
              <a:t>dic.items</a:t>
            </a:r>
            <a:r>
              <a:rPr kumimoji="1" lang="en-US" altLang="zh-TW" dirty="0"/>
              <a:t>()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9110D4E-83C1-BD4A-8993-56A634ADF851}"/>
              </a:ext>
            </a:extLst>
          </p:cNvPr>
          <p:cNvSpPr txBox="1"/>
          <p:nvPr/>
        </p:nvSpPr>
        <p:spPr>
          <a:xfrm>
            <a:off x="508001" y="1130085"/>
            <a:ext cx="6599884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12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alpha2num = {}</a:t>
            </a:r>
          </a:p>
          <a:p>
            <a:endParaRPr kumimoji="1" lang="en" altLang="zh-TW" sz="1200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2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alpha, num in zip(list('ABCDEFGHJKLMNPQRSTUVXY'), range(10, 34)):</a:t>
            </a:r>
          </a:p>
          <a:p>
            <a:r>
              <a:rPr kumimoji="1" lang="en" altLang="zh-TW" sz="12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alpha2num[alpha] = num</a:t>
            </a:r>
          </a:p>
          <a:p>
            <a:r>
              <a:rPr kumimoji="1" lang="en" altLang="zh-TW" sz="12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r>
              <a:rPr kumimoji="1" lang="en" altLang="zh-TW" sz="12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alpha2num['I'] = 34</a:t>
            </a:r>
          </a:p>
          <a:p>
            <a:r>
              <a:rPr kumimoji="1" lang="en" altLang="zh-TW" sz="12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alpha2num['O'] = 35</a:t>
            </a:r>
          </a:p>
          <a:p>
            <a:r>
              <a:rPr kumimoji="1" lang="en" altLang="zh-TW" sz="12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alpha2num['W'] = 32</a:t>
            </a:r>
          </a:p>
          <a:p>
            <a:r>
              <a:rPr kumimoji="1" lang="en" altLang="zh-TW" sz="12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alpha2num['Z'] = 33</a:t>
            </a:r>
          </a:p>
          <a:p>
            <a:endParaRPr kumimoji="1" lang="en" altLang="zh-TW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print(alpha2num.</a:t>
            </a:r>
            <a:r>
              <a:rPr kumimoji="1" lang="en" altLang="zh-TW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keys</a:t>
            </a:r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print(alpha2num.</a:t>
            </a:r>
            <a:r>
              <a:rPr kumimoji="1" lang="en" altLang="zh-TW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</a:t>
            </a:r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print(alpha2num.</a:t>
            </a:r>
            <a:r>
              <a:rPr kumimoji="1" lang="en" altLang="zh-TW" sz="12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items</a:t>
            </a:r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</a:t>
            </a:r>
            <a:endParaRPr kumimoji="1" lang="zh-TW" altLang="en-US" sz="12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F756FE5-2F5B-BA4C-AF34-0FC37A9A327E}"/>
              </a:ext>
            </a:extLst>
          </p:cNvPr>
          <p:cNvSpPr txBox="1"/>
          <p:nvPr/>
        </p:nvSpPr>
        <p:spPr>
          <a:xfrm>
            <a:off x="147235" y="3824526"/>
            <a:ext cx="900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dict_keys</a:t>
            </a:r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(['A', 'B', 'C', 'D', 'E', 'F', 'G', 'H', 'J', 'K', 'L', 'M', 'N', 'P', 'Q', 'R', 'S', 'T', 'U', 'V', 'X', 'Y', 'I', 'O', 'W', 'Z'])</a:t>
            </a:r>
          </a:p>
          <a:p>
            <a:r>
              <a:rPr kumimoji="1" lang="en" altLang="zh-TW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dict_values</a:t>
            </a:r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([10, 11, 12, 13, 14, 15, 16, 17, 18, 19, 20, 21, 22, 23, 24, 25, 26, 27, 28, 29, 30, 31, 34, 35, 32, 33])</a:t>
            </a:r>
          </a:p>
          <a:p>
            <a:r>
              <a:rPr kumimoji="1" lang="en" altLang="zh-TW" sz="1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dict_items</a:t>
            </a:r>
            <a:r>
              <a:rPr kumimoji="1" lang="en" altLang="zh-TW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([('A', 10), ('B', 11), ('C', 12), ('D', 13), ('E', 14), ('F', 15), ('G', 16), ('H', 17), ('J', 18), ('K', 19), ('L', 20), ('M', 21), ('N', 22), ('P', 23), ('Q', 24), ('R', 25), ('S', 26), ('T', 27), ('U', 28), ('V', 29), ('X', 30), ('Y', 31), ('I', 34), ('O', 35), ('W', 32), ('Z', 33)])</a:t>
            </a:r>
          </a:p>
          <a:p>
            <a:endParaRPr kumimoji="1" lang="zh-TW" altLang="en-US" sz="10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817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89DB5-9693-0C4A-A42C-8FC80E5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dic.keys</a:t>
            </a:r>
            <a:r>
              <a:rPr kumimoji="1" lang="en-US" altLang="zh-TW" dirty="0"/>
              <a:t>() / </a:t>
            </a:r>
            <a:r>
              <a:rPr kumimoji="1" lang="en-US" altLang="zh-TW" dirty="0" err="1"/>
              <a:t>dic.values</a:t>
            </a:r>
            <a:r>
              <a:rPr kumimoji="1" lang="en-US" altLang="zh-TW" dirty="0"/>
              <a:t>() / </a:t>
            </a:r>
            <a:r>
              <a:rPr kumimoji="1" lang="en-US" altLang="zh-TW" dirty="0" err="1"/>
              <a:t>dic.items</a:t>
            </a:r>
            <a:r>
              <a:rPr kumimoji="1" lang="en-US" altLang="zh-TW" dirty="0"/>
              <a:t>()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573F709-5EC9-4944-A470-FEAF2AEFD682}"/>
              </a:ext>
            </a:extLst>
          </p:cNvPr>
          <p:cNvSpPr txBox="1"/>
          <p:nvPr/>
        </p:nvSpPr>
        <p:spPr>
          <a:xfrm>
            <a:off x="534038" y="1379350"/>
            <a:ext cx="506581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﻿for </a:t>
            </a:r>
            <a:r>
              <a:rPr kumimoji="1" lang="en" altLang="zh-TW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key, </a:t>
            </a:r>
            <a:r>
              <a:rPr kumimoji="1" lang="en" altLang="zh-TW" dirty="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kumimoji="1" lang="en" altLang="zh-TW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alpha2num.</a:t>
            </a:r>
            <a:r>
              <a:rPr kumimoji="1" lang="en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items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():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print(key, </a:t>
            </a:r>
            <a:r>
              <a:rPr kumimoji="1" lang="en" altLang="zh-TW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B820DE1-97BF-1A4E-9FA9-EB684D91E79E}"/>
              </a:ext>
            </a:extLst>
          </p:cNvPr>
          <p:cNvSpPr txBox="1"/>
          <p:nvPr/>
        </p:nvSpPr>
        <p:spPr>
          <a:xfrm>
            <a:off x="6106332" y="1379350"/>
            <a:ext cx="556563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10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11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 12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 13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 14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 15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 16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 17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 18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 19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 20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 21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22</a:t>
            </a:r>
          </a:p>
          <a:p>
            <a:r>
              <a:rPr kumimoji="1" lang="en" altLang="zh-TW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 23</a:t>
            </a:r>
          </a:p>
          <a:p>
            <a:r>
              <a:rPr kumimoji="1" lang="en-US" altLang="zh-TW" sz="1200" dirty="0">
                <a:latin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r>
              <a:rPr kumimoji="1" lang="en-US" altLang="zh-TW" sz="1200" dirty="0">
                <a:latin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r>
              <a:rPr kumimoji="1" lang="en-US" altLang="zh-TW" sz="1200" dirty="0">
                <a:latin typeface="Menlo" panose="020B0609030804020204" pitchFamily="49" charset="0"/>
                <a:cs typeface="Menlo" panose="020B0609030804020204" pitchFamily="49" charset="0"/>
              </a:rPr>
              <a:t>.</a:t>
            </a:r>
            <a:endParaRPr kumimoji="1" lang="zh-TW" altLang="en-US" sz="12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4EED716-98A7-C341-8F16-2F4FC41D0882}"/>
              </a:ext>
            </a:extLst>
          </p:cNvPr>
          <p:cNvSpPr txBox="1"/>
          <p:nvPr/>
        </p:nvSpPr>
        <p:spPr>
          <a:xfrm>
            <a:off x="508001" y="2571750"/>
            <a:ext cx="422904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﻿for </a:t>
            </a:r>
            <a:r>
              <a:rPr kumimoji="1" lang="en" altLang="zh-TW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key 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alpha2num.</a:t>
            </a:r>
            <a:r>
              <a:rPr kumimoji="1" lang="en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keys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():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print(key)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B6EEBB2-730E-9745-9EE9-47EA8D67E35A}"/>
              </a:ext>
            </a:extLst>
          </p:cNvPr>
          <p:cNvSpPr txBox="1"/>
          <p:nvPr/>
        </p:nvSpPr>
        <p:spPr>
          <a:xfrm>
            <a:off x="534038" y="3764150"/>
            <a:ext cx="450796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﻿for </a:t>
            </a:r>
            <a:r>
              <a:rPr kumimoji="1" lang="en" altLang="zh-TW" dirty="0" err="1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kumimoji="1" lang="en" altLang="zh-TW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alpha2num.</a:t>
            </a:r>
            <a:r>
              <a:rPr kumimoji="1" lang="en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values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():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kumimoji="1" lang="en" altLang="zh-TW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289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48977F-9F4E-5045-A2D9-C5E4E18BF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dic1.update(dic2)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9190CD-26B8-8548-965E-EFE0997A9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60" y="1002430"/>
            <a:ext cx="5844540" cy="372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85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F23B3-0AC0-8441-8EF8-77FAB14C4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LeetCode</a:t>
            </a:r>
            <a:r>
              <a:rPr kumimoji="1" lang="en-US" altLang="zh-TW" dirty="0"/>
              <a:t> </a:t>
            </a:r>
            <a:r>
              <a:rPr lang="en" altLang="zh-TW" dirty="0"/>
              <a:t>500. Keyboard Row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69EAA8-6002-0640-A18A-A51602B6D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>
                <a:hlinkClick r:id="rId2"/>
              </a:rPr>
              <a:t>https://leetcode.com/problems/keyboard-row/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3EAF9B-78BD-FD4B-AB07-CA4E70CB0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08" y="2241321"/>
            <a:ext cx="4257110" cy="141548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8080B9D-0A96-FC41-B052-EAA9A221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158" y="0"/>
            <a:ext cx="39077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58217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1604</Words>
  <Application>Microsoft Macintosh PowerPoint</Application>
  <PresentationFormat>如螢幕大小 (16:9)</PresentationFormat>
  <Paragraphs>266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0" baseType="lpstr">
      <vt:lpstr>Arial</vt:lpstr>
      <vt:lpstr>Menlo</vt:lpstr>
      <vt:lpstr>Trebuchet MS</vt:lpstr>
      <vt:lpstr>Wingdings 3</vt:lpstr>
      <vt:lpstr>多面向</vt:lpstr>
      <vt:lpstr>Python Basics</vt:lpstr>
      <vt:lpstr>Dictionary</vt:lpstr>
      <vt:lpstr>dict()</vt:lpstr>
      <vt:lpstr>身分證檢驗</vt:lpstr>
      <vt:lpstr>身分證檢驗</vt:lpstr>
      <vt:lpstr>dic.keys() / dic.values() / dic.items()</vt:lpstr>
      <vt:lpstr>dic.keys() / dic.values() / dic.items()</vt:lpstr>
      <vt:lpstr>dic1.update(dic2)</vt:lpstr>
      <vt:lpstr>LeetCode 500. Keyboard Row</vt:lpstr>
      <vt:lpstr>LeetCode 389. Find the Difference</vt:lpstr>
      <vt:lpstr>LeetCode 860. Lemonade Change</vt:lpstr>
      <vt:lpstr>Set</vt:lpstr>
      <vt:lpstr>只保留不重複的元素</vt:lpstr>
      <vt:lpstr>set() Set.add()</vt:lpstr>
      <vt:lpstr>Set operations</vt:lpstr>
      <vt:lpstr>LeetCode ﻿961. N-Repeated Element in Size 2N Array</vt:lpstr>
      <vt:lpstr>LeetCode 575. Distribute Candies</vt:lpstr>
      <vt:lpstr>1A2B game</vt:lpstr>
      <vt:lpstr>ITSA 線上程式競賽基礎題</vt:lpstr>
      <vt:lpstr>ITSA Basic  題目29. 身分證驗證器 </vt:lpstr>
      <vt:lpstr>ITSA Basic 題目15. 文字及字母出現次數 </vt:lpstr>
      <vt:lpstr>ITSA Basic  題目1. 矩陣數字顯示 </vt:lpstr>
      <vt:lpstr>ITSA Basic. 題目27. 猜數字 </vt:lpstr>
      <vt:lpstr>LeetCode Challenges</vt:lpstr>
      <vt:lpstr>LeetCode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Basics – Lesson 3</dc:title>
  <dc:creator>秀芬 周</dc:creator>
  <cp:lastModifiedBy>秀芬 周</cp:lastModifiedBy>
  <cp:revision>48</cp:revision>
  <dcterms:created xsi:type="dcterms:W3CDTF">2019-06-09T06:29:52Z</dcterms:created>
  <dcterms:modified xsi:type="dcterms:W3CDTF">2019-07-01T08:33:51Z</dcterms:modified>
</cp:coreProperties>
</file>